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3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sldIdLst>
    <p:sldId id="256" r:id="rId2"/>
    <p:sldId id="302" r:id="rId3"/>
    <p:sldId id="362" r:id="rId4"/>
    <p:sldId id="350" r:id="rId5"/>
    <p:sldId id="351" r:id="rId6"/>
    <p:sldId id="352" r:id="rId7"/>
    <p:sldId id="398" r:id="rId8"/>
    <p:sldId id="399" r:id="rId9"/>
    <p:sldId id="357" r:id="rId10"/>
    <p:sldId id="353" r:id="rId11"/>
    <p:sldId id="354" r:id="rId12"/>
    <p:sldId id="355" r:id="rId13"/>
    <p:sldId id="356" r:id="rId14"/>
    <p:sldId id="405" r:id="rId15"/>
    <p:sldId id="262" r:id="rId16"/>
    <p:sldId id="263" r:id="rId17"/>
    <p:sldId id="264" r:id="rId18"/>
    <p:sldId id="265" r:id="rId19"/>
    <p:sldId id="282" r:id="rId20"/>
    <p:sldId id="266" r:id="rId21"/>
    <p:sldId id="268" r:id="rId22"/>
    <p:sldId id="274" r:id="rId23"/>
    <p:sldId id="400" r:id="rId24"/>
    <p:sldId id="276" r:id="rId25"/>
    <p:sldId id="278" r:id="rId26"/>
    <p:sldId id="277" r:id="rId27"/>
    <p:sldId id="279" r:id="rId28"/>
    <p:sldId id="272" r:id="rId29"/>
    <p:sldId id="290" r:id="rId30"/>
    <p:sldId id="291" r:id="rId31"/>
    <p:sldId id="292" r:id="rId32"/>
    <p:sldId id="401" r:id="rId33"/>
    <p:sldId id="358" r:id="rId34"/>
    <p:sldId id="378" r:id="rId35"/>
    <p:sldId id="377" r:id="rId36"/>
    <p:sldId id="289" r:id="rId37"/>
    <p:sldId id="283" r:id="rId38"/>
    <p:sldId id="359" r:id="rId39"/>
    <p:sldId id="370" r:id="rId40"/>
    <p:sldId id="284" r:id="rId41"/>
    <p:sldId id="286" r:id="rId42"/>
    <p:sldId id="360" r:id="rId43"/>
    <p:sldId id="389" r:id="rId44"/>
    <p:sldId id="424" r:id="rId45"/>
    <p:sldId id="425" r:id="rId46"/>
    <p:sldId id="390" r:id="rId47"/>
    <p:sldId id="361" r:id="rId48"/>
    <p:sldId id="406" r:id="rId49"/>
    <p:sldId id="388" r:id="rId50"/>
    <p:sldId id="402" r:id="rId51"/>
    <p:sldId id="403" r:id="rId52"/>
    <p:sldId id="404" r:id="rId53"/>
    <p:sldId id="420" r:id="rId54"/>
    <p:sldId id="421" r:id="rId55"/>
    <p:sldId id="422" r:id="rId56"/>
    <p:sldId id="297" r:id="rId57"/>
    <p:sldId id="363" r:id="rId58"/>
    <p:sldId id="364" r:id="rId59"/>
    <p:sldId id="423" r:id="rId60"/>
    <p:sldId id="365" r:id="rId61"/>
    <p:sldId id="366" r:id="rId62"/>
    <p:sldId id="367" r:id="rId63"/>
    <p:sldId id="371" r:id="rId64"/>
    <p:sldId id="288" r:id="rId65"/>
    <p:sldId id="294" r:id="rId66"/>
    <p:sldId id="295" r:id="rId67"/>
    <p:sldId id="368" r:id="rId68"/>
    <p:sldId id="372" r:id="rId69"/>
    <p:sldId id="407" r:id="rId70"/>
    <p:sldId id="408" r:id="rId71"/>
    <p:sldId id="409" r:id="rId72"/>
    <p:sldId id="410" r:id="rId73"/>
    <p:sldId id="296" r:id="rId74"/>
    <p:sldId id="298" r:id="rId75"/>
    <p:sldId id="299" r:id="rId76"/>
    <p:sldId id="300" r:id="rId77"/>
    <p:sldId id="373" r:id="rId78"/>
    <p:sldId id="374" r:id="rId79"/>
    <p:sldId id="375" r:id="rId80"/>
    <p:sldId id="376" r:id="rId81"/>
    <p:sldId id="379" r:id="rId82"/>
    <p:sldId id="426" r:id="rId83"/>
    <p:sldId id="427" r:id="rId84"/>
    <p:sldId id="381" r:id="rId85"/>
    <p:sldId id="382" r:id="rId86"/>
    <p:sldId id="383" r:id="rId87"/>
    <p:sldId id="485" r:id="rId88"/>
    <p:sldId id="428" r:id="rId89"/>
    <p:sldId id="386" r:id="rId90"/>
    <p:sldId id="429" r:id="rId91"/>
    <p:sldId id="384" r:id="rId92"/>
    <p:sldId id="385" r:id="rId93"/>
    <p:sldId id="387" r:id="rId94"/>
    <p:sldId id="470" r:id="rId95"/>
    <p:sldId id="471" r:id="rId96"/>
    <p:sldId id="472" r:id="rId97"/>
    <p:sldId id="473" r:id="rId98"/>
    <p:sldId id="477" r:id="rId99"/>
    <p:sldId id="478" r:id="rId100"/>
    <p:sldId id="479" r:id="rId101"/>
    <p:sldId id="480" r:id="rId102"/>
    <p:sldId id="391" r:id="rId103"/>
    <p:sldId id="482" r:id="rId104"/>
    <p:sldId id="483" r:id="rId105"/>
    <p:sldId id="484" r:id="rId106"/>
    <p:sldId id="481" r:id="rId107"/>
    <p:sldId id="392" r:id="rId108"/>
    <p:sldId id="474" r:id="rId109"/>
    <p:sldId id="475" r:id="rId110"/>
    <p:sldId id="393" r:id="rId111"/>
    <p:sldId id="396" r:id="rId112"/>
    <p:sldId id="397" r:id="rId113"/>
    <p:sldId id="476" r:id="rId114"/>
    <p:sldId id="395" r:id="rId115"/>
    <p:sldId id="486" r:id="rId116"/>
    <p:sldId id="487" r:id="rId117"/>
    <p:sldId id="489" r:id="rId118"/>
    <p:sldId id="488" r:id="rId119"/>
    <p:sldId id="490" r:id="rId120"/>
    <p:sldId id="491" r:id="rId121"/>
    <p:sldId id="492" r:id="rId122"/>
    <p:sldId id="493" r:id="rId123"/>
    <p:sldId id="494" r:id="rId1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66"/>
    <a:srgbClr val="FF3300"/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994" autoAdjust="0"/>
  </p:normalViewPr>
  <p:slideViewPr>
    <p:cSldViewPr snapToGrid="0" snapToObjects="1">
      <p:cViewPr varScale="1">
        <p:scale>
          <a:sx n="80" d="100"/>
          <a:sy n="80" d="100"/>
        </p:scale>
        <p:origin x="880" y="44"/>
      </p:cViewPr>
      <p:guideLst>
        <p:guide orient="horz" pos="21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19CA74-6D7E-4591-8D9A-8B4C8FAD6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4C87BED-B298-444F-AD7C-D034930D40DC}"/>
              </a:ext>
            </a:extLst>
          </p:cNvPr>
          <p:cNvSpPr txBox="1"/>
          <p:nvPr userDrawn="1"/>
        </p:nvSpPr>
        <p:spPr>
          <a:xfrm>
            <a:off x="685800" y="682560"/>
            <a:ext cx="4822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0" dirty="0"/>
              <a:t>Probability </a:t>
            </a:r>
            <a:r>
              <a:rPr lang="en-US" altLang="zh-CN" sz="2400" baseline="0" dirty="0"/>
              <a:t>Theories</a:t>
            </a:r>
            <a:r>
              <a:rPr lang="en-US" sz="2400" baseline="0" dirty="0"/>
              <a:t> and Applications</a:t>
            </a:r>
            <a:endParaRPr lang="en-US" sz="2400" dirty="0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A0D5FE5-88E2-4095-A037-5D37815BCF4E}"/>
              </a:ext>
            </a:extLst>
          </p:cNvPr>
          <p:cNvSpPr txBox="1"/>
          <p:nvPr userDrawn="1"/>
        </p:nvSpPr>
        <p:spPr>
          <a:xfrm>
            <a:off x="5987123" y="5793317"/>
            <a:ext cx="284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HUANG </a:t>
            </a:r>
            <a:r>
              <a:rPr lang="en-US" altLang="zh-CN" sz="2400" dirty="0" err="1"/>
              <a:t>Renjie</a:t>
            </a:r>
            <a:br>
              <a:rPr lang="en-US" altLang="zh-CN" sz="2400" dirty="0"/>
            </a:br>
            <a:r>
              <a:rPr lang="en-US" altLang="zh-CN" sz="2400" dirty="0"/>
              <a:t>huangrj@swu.edu.cn</a:t>
            </a:r>
            <a:endParaRPr lang="en-US" sz="2400" dirty="0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12FF4366-B227-462A-90CD-A2D6B0FEFA0C}"/>
              </a:ext>
            </a:extLst>
          </p:cNvPr>
          <p:cNvSpPr txBox="1"/>
          <p:nvPr userDrawn="1"/>
        </p:nvSpPr>
        <p:spPr>
          <a:xfrm>
            <a:off x="685800" y="1094160"/>
            <a:ext cx="4480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aseline="0" dirty="0"/>
              <a:t>CS  2020 Class 1~4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073C858-43A8-443C-8EB4-30485C943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362075"/>
            <a:ext cx="8229599" cy="2983682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14583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4757772-27BD-486C-8C00-4788AF7270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5467B8A-B8D3-46C8-B0F3-C8AABCA00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C767BE7-6162-4862-B29D-C544A12ADD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CDFD2B-FF6C-44DE-8E18-0B5139DC8E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400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62.png"/><Relationship Id="rId17" Type="http://schemas.openxmlformats.org/officeDocument/2006/relationships/image" Target="../media/image72.png"/><Relationship Id="rId25" Type="http://schemas.openxmlformats.org/officeDocument/2006/relationships/image" Target="../media/image67.png"/><Relationship Id="rId20" Type="http://schemas.openxmlformats.org/officeDocument/2006/relationships/image" Target="../media/image65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24" Type="http://schemas.openxmlformats.org/officeDocument/2006/relationships/image" Target="../media/image22.png"/><Relationship Id="rId5" Type="http://schemas.openxmlformats.org/officeDocument/2006/relationships/image" Target="../media/image60.png"/><Relationship Id="rId23" Type="http://schemas.openxmlformats.org/officeDocument/2006/relationships/image" Target="../media/image66.png"/><Relationship Id="rId10" Type="http://schemas.openxmlformats.org/officeDocument/2006/relationships/image" Target="../media/image64.png"/><Relationship Id="rId19" Type="http://schemas.openxmlformats.org/officeDocument/2006/relationships/image" Target="../media/image74.png"/><Relationship Id="rId31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6.png"/><Relationship Id="rId22" Type="http://schemas.openxmlformats.org/officeDocument/2006/relationships/image" Target="../media/image75.png"/><Relationship Id="rId30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4.png"/><Relationship Id="rId3" Type="http://schemas.openxmlformats.org/officeDocument/2006/relationships/image" Target="../media/image87.png"/><Relationship Id="rId7" Type="http://schemas.openxmlformats.org/officeDocument/2006/relationships/image" Target="../media/image80.png"/><Relationship Id="rId12" Type="http://schemas.openxmlformats.org/officeDocument/2006/relationships/image" Target="../media/image83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2.png"/><Relationship Id="rId32" Type="http://schemas.openxmlformats.org/officeDocument/2006/relationships/image" Target="../media/image90.png"/><Relationship Id="rId5" Type="http://schemas.openxmlformats.org/officeDocument/2006/relationships/image" Target="../media/image69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31" Type="http://schemas.openxmlformats.org/officeDocument/2006/relationships/image" Target="../media/image89.png"/><Relationship Id="rId4" Type="http://schemas.openxmlformats.org/officeDocument/2006/relationships/image" Target="../media/image68.png"/><Relationship Id="rId9" Type="http://schemas.openxmlformats.org/officeDocument/2006/relationships/image" Target="../media/image63.png"/><Relationship Id="rId14" Type="http://schemas.openxmlformats.org/officeDocument/2006/relationships/image" Target="../media/image85.png"/><Relationship Id="rId30" Type="http://schemas.openxmlformats.org/officeDocument/2006/relationships/image" Target="../media/image8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18" Type="http://schemas.openxmlformats.org/officeDocument/2006/relationships/image" Target="../media/image103.png"/><Relationship Id="rId39" Type="http://schemas.openxmlformats.org/officeDocument/2006/relationships/image" Target="../media/image110.png"/><Relationship Id="rId3" Type="http://schemas.openxmlformats.org/officeDocument/2006/relationships/image" Target="../media/image100.png"/><Relationship Id="rId34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17" Type="http://schemas.openxmlformats.org/officeDocument/2006/relationships/image" Target="../media/image102.png"/><Relationship Id="rId33" Type="http://schemas.openxmlformats.org/officeDocument/2006/relationships/image" Target="../media/image105.png"/><Relationship Id="rId38" Type="http://schemas.openxmlformats.org/officeDocument/2006/relationships/image" Target="../media/image109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62.png"/><Relationship Id="rId32" Type="http://schemas.openxmlformats.org/officeDocument/2006/relationships/image" Target="../media/image104.png"/><Relationship Id="rId37" Type="http://schemas.openxmlformats.org/officeDocument/2006/relationships/image" Target="../media/image22.png"/><Relationship Id="rId15" Type="http://schemas.openxmlformats.org/officeDocument/2006/relationships/image" Target="../media/image98.png"/><Relationship Id="rId36" Type="http://schemas.openxmlformats.org/officeDocument/2006/relationships/image" Target="../media/image108.png"/><Relationship Id="rId10" Type="http://schemas.openxmlformats.org/officeDocument/2006/relationships/image" Target="../media/image95.png"/><Relationship Id="rId31" Type="http://schemas.openxmlformats.org/officeDocument/2006/relationships/image" Target="../media/image1020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Relationship Id="rId14" Type="http://schemas.openxmlformats.org/officeDocument/2006/relationships/image" Target="../media/image97.png"/><Relationship Id="rId35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7.jp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3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9.png"/><Relationship Id="rId7" Type="http://schemas.openxmlformats.org/officeDocument/2006/relationships/image" Target="../media/image15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1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61.png"/><Relationship Id="rId7" Type="http://schemas.openxmlformats.org/officeDocument/2006/relationships/image" Target="../media/image15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2.bin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24687"/>
            <a:ext cx="7772400" cy="1455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6. Jointly Distributed </a:t>
            </a:r>
            <a:br>
              <a:rPr lang="en-US" dirty="0"/>
            </a:br>
            <a:r>
              <a:rPr lang="en-US" dirty="0"/>
              <a:t>Random Variables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29398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PMF for discrete </a:t>
            </a:r>
            <a:r>
              <a:rPr lang="en-US" dirty="0" err="1"/>
              <a:t>r.v.s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/>
              <p:nvPr/>
            </p:nvSpPr>
            <p:spPr>
              <a:xfrm>
                <a:off x="374800" y="1096310"/>
                <a:ext cx="8311999" cy="2340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CN" sz="2400" b="1" dirty="0"/>
                  <a:t>Definition  </a:t>
                </a:r>
                <a:r>
                  <a:rPr lang="en-US" altLang="zh-CN" sz="2400" dirty="0"/>
                  <a:t>(Joint PMF)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The </a:t>
                </a:r>
                <a:r>
                  <a:rPr lang="en-US" altLang="zh-CN" sz="2400" i="1" dirty="0"/>
                  <a:t>joint PMF </a:t>
                </a:r>
                <a:r>
                  <a:rPr lang="en-US" altLang="zh-CN" sz="2400" dirty="0"/>
                  <a:t>of discrete r.v.s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is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zh-CN" sz="2400" dirty="0"/>
                  <a:t>given by 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The joint PMF of </a:t>
                </a:r>
                <a:r>
                  <a:rPr lang="en-US" altLang="zh-CN" sz="2400" i="1" dirty="0"/>
                  <a:t>n </a:t>
                </a:r>
                <a:r>
                  <a:rPr lang="en-US" altLang="zh-CN" sz="2400" dirty="0"/>
                  <a:t>discrete r.v.s is defined analogously </a:t>
                </a:r>
                <a:br>
                  <a:rPr lang="en-US" altLang="zh-CN" sz="2400" dirty="0"/>
                </a:br>
                <a:br>
                  <a:rPr lang="en-US" altLang="zh-CN" sz="2400" dirty="0"/>
                </a:br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00" y="1096310"/>
                <a:ext cx="8311999" cy="2340769"/>
              </a:xfrm>
              <a:prstGeom prst="rect">
                <a:avLst/>
              </a:prstGeom>
              <a:blipFill>
                <a:blip r:embed="rId2"/>
                <a:stretch>
                  <a:fillRect l="-1100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C04A743F-42F0-4CA4-BFED-5A13181B2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9878" y="2742390"/>
            <a:ext cx="5384588" cy="411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086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1445"/>
                <a:ext cx="8229600" cy="26860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b="1" dirty="0"/>
                  <a:t>Example 7.2.3 </a:t>
                </a:r>
                <a:r>
                  <a:rPr lang="en-US" altLang="zh-CN" sz="2400" dirty="0"/>
                  <a:t>(Expected distance between two Normals)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For </a:t>
                </a:r>
                <a:r>
                  <a:rPr lang="en-US" altLang="zh-CN" sz="2400" i="1" dirty="0"/>
                  <a:t>X, Y </a:t>
                </a:r>
                <a:r>
                  <a:rPr lang="en-US" altLang="zh-CN" sz="2400" dirty="0" err="1"/>
                  <a:t>i.i.d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0, 1</m:t>
                    </m:r>
                  </m:oMath>
                </a14:m>
                <a:r>
                  <a:rPr lang="en-US" altLang="zh-CN" sz="2400" dirty="0"/>
                  <a:t>), find </a:t>
                </a:r>
                <a:r>
                  <a:rPr lang="en-US" altLang="zh-CN" sz="2400" i="1" dirty="0"/>
                  <a:t>E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|X - Y |</a:t>
                </a:r>
                <a:r>
                  <a:rPr lang="en-US" altLang="zh-CN" sz="2400" dirty="0"/>
                  <a:t>). </a:t>
                </a:r>
                <a:br>
                  <a:rPr lang="en-US" altLang="zh-CN" sz="1800" dirty="0"/>
                </a:br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1445"/>
                <a:ext cx="8229600" cy="2686050"/>
              </a:xfrm>
              <a:blipFill>
                <a:blip r:embed="rId2"/>
                <a:stretch>
                  <a:fillRect l="-963" t="-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7BCCF8D5-78E5-40FD-B07D-E242CDAC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49" y="2055131"/>
            <a:ext cx="7143378" cy="7075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220F5-8890-4B71-A7C0-AE4B67605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43" y="3359400"/>
            <a:ext cx="7512801" cy="3394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FAD2D1-0D8A-4A7B-BD4E-53B9478C0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8" y="4164958"/>
            <a:ext cx="7213483" cy="74001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D701BFE-DE8D-4422-90E8-77EA1474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6.3 Distribution of Function of Bivariate R.V.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22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6.4 </a:t>
            </a:r>
            <a:r>
              <a:rPr lang="en-US" altLang="zh-CN" sz="2700" dirty="0">
                <a:solidFill>
                  <a:srgbClr val="FF0000"/>
                </a:solidFill>
              </a:rPr>
              <a:t>Joint Distribution of Function of Random Variables</a:t>
            </a:r>
            <a:endParaRPr lang="en-US" sz="27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7CC05B-B455-4A36-B5C3-7C1F5FC0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111"/>
            <a:ext cx="9144000" cy="5909841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5622BA2-1194-4A8C-B590-38419F6BD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038" y="909965"/>
            <a:ext cx="3192449" cy="31254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(Change of variables)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09955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6.4 Joint Distribution of Function of Random Variables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199" y="924765"/>
                <a:ext cx="8424333" cy="2709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2D random variable cases: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𝐆𝐢𝐯𝐞𝐧</m:t>
                      </m:r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𝐚𝐧𝐝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𝐤𝐧𝐨𝐰</m:t>
                      </m:r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𝐭𝐡𝐞𝐢𝐫</m:t>
                      </m:r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𝐣𝐨𝐢𝐧𝐭</m:t>
                      </m:r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𝐏𝐃𝐅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𝐚𝐧𝐝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2400" b="1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24765"/>
                <a:ext cx="8424333" cy="2709396"/>
              </a:xfrm>
              <a:prstGeom prst="rect">
                <a:avLst/>
              </a:prstGeom>
              <a:blipFill>
                <a:blip r:embed="rId2"/>
                <a:stretch>
                  <a:fillRect l="-1085"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A7EC654F-1B39-4FB5-9899-98FC55F25FB1}"/>
              </a:ext>
            </a:extLst>
          </p:cNvPr>
          <p:cNvGrpSpPr/>
          <p:nvPr/>
        </p:nvGrpSpPr>
        <p:grpSpPr>
          <a:xfrm>
            <a:off x="504906" y="2296201"/>
            <a:ext cx="4857450" cy="999460"/>
            <a:chOff x="504906" y="2288250"/>
            <a:chExt cx="4857450" cy="99946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030C43A-C4F7-47A4-AFED-F7D928891637}"/>
                </a:ext>
              </a:extLst>
            </p:cNvPr>
            <p:cNvGrpSpPr/>
            <p:nvPr/>
          </p:nvGrpSpPr>
          <p:grpSpPr>
            <a:xfrm>
              <a:off x="520809" y="2288250"/>
              <a:ext cx="4758856" cy="374020"/>
              <a:chOff x="457200" y="2288250"/>
              <a:chExt cx="4957638" cy="38809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21F6794-3881-430E-B74F-623EA3B66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2302327"/>
                <a:ext cx="2182633" cy="359943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3E1F87F-8CB5-4792-8741-F351D8CFF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3737" y="2288250"/>
                <a:ext cx="2181101" cy="388096"/>
              </a:xfrm>
              <a:prstGeom prst="rect">
                <a:avLst/>
              </a:prstGeom>
            </p:spPr>
          </p:pic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F6641D4-2283-4C8E-BC40-AE72D53DE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906" y="2910016"/>
              <a:ext cx="2095118" cy="351852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DCD9298-10EF-49D8-A6DA-22B1A7210E24}"/>
                </a:ext>
              </a:extLst>
            </p:cNvPr>
            <p:cNvGrpSpPr/>
            <p:nvPr/>
          </p:nvGrpSpPr>
          <p:grpSpPr>
            <a:xfrm>
              <a:off x="3186018" y="2935857"/>
              <a:ext cx="2176338" cy="351853"/>
              <a:chOff x="4152900" y="3183348"/>
              <a:chExt cx="2544749" cy="428625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5B5EEDC-8269-4870-9492-03C6F72B1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2900" y="3248025"/>
                <a:ext cx="838200" cy="36195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F8E94242-C5E6-4DDE-8009-427907C3C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3149" y="3183348"/>
                <a:ext cx="1714500" cy="428625"/>
              </a:xfrm>
              <a:prstGeom prst="rect">
                <a:avLst/>
              </a:prstGeom>
            </p:spPr>
          </p:pic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A380F0A-DDE3-4D87-AAB1-9A84895237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98" y="3872697"/>
            <a:ext cx="6862601" cy="164550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FDA640E-A1FB-434A-857B-C89DB99CF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001074"/>
            <a:ext cx="5339301" cy="46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844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6.4 Joint Distribution of Function of Random Variables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199" y="924765"/>
                <a:ext cx="8424333" cy="2709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2D random variable cases: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𝐆𝐢𝐯𝐞𝐧</m:t>
                      </m:r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𝐚𝐧𝐝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𝐤𝐧𝐨𝐰</m:t>
                      </m:r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𝐭𝐡𝐞𝐢𝐫</m:t>
                      </m:r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𝐣𝐨𝐢𝐧𝐭</m:t>
                      </m:r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𝐏𝐃𝐅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𝐚𝐧𝐝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2400" b="1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24765"/>
                <a:ext cx="8424333" cy="2709396"/>
              </a:xfrm>
              <a:prstGeom prst="rect">
                <a:avLst/>
              </a:prstGeom>
              <a:blipFill>
                <a:blip r:embed="rId2"/>
                <a:stretch>
                  <a:fillRect l="-1085"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0B3E9BD-01D7-4A3A-9EB4-400DB0A0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3" y="2572093"/>
            <a:ext cx="7808181" cy="15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263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6.4 Joint Distribution of Function of Random Variables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199" y="924765"/>
                <a:ext cx="8424333" cy="1278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Example: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altLang="zh-CN" sz="2400" dirty="0"/>
                  <a:t> are independent,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,  here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To find the joint PDF of (Z, W)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24765"/>
                <a:ext cx="8424333" cy="1278235"/>
              </a:xfrm>
              <a:prstGeom prst="rect">
                <a:avLst/>
              </a:prstGeom>
              <a:blipFill>
                <a:blip r:embed="rId2"/>
                <a:stretch>
                  <a:fillRect l="-1085" t="-3828" b="-10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CBBFC79-C009-4E1E-B1DF-73F97F6F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54" y="2540567"/>
            <a:ext cx="2310457" cy="19837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B1645A-8DC6-49C6-8D20-3FBC913C2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718" y="2331115"/>
            <a:ext cx="5912415" cy="30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2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C6921CF-FD19-4404-81CD-967262AA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94"/>
            <a:ext cx="9144000" cy="612091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6.4 Joint Distribution of Function of Random Variables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7B23A8-1D68-4982-916C-FFB14D38851C}"/>
              </a:ext>
            </a:extLst>
          </p:cNvPr>
          <p:cNvSpPr/>
          <p:nvPr/>
        </p:nvSpPr>
        <p:spPr>
          <a:xfrm>
            <a:off x="1137039" y="972843"/>
            <a:ext cx="763325" cy="27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86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6.5 Covariance and correlation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199" y="924765"/>
                <a:ext cx="842433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For two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,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,</a:t>
                </a:r>
              </a:p>
              <a:p>
                <a:r>
                  <a:rPr lang="en-US" altLang="zh-CN" sz="2400" dirty="0"/>
                  <a:t>if we know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 </a:t>
                </a:r>
              </a:p>
              <a:p>
                <a:r>
                  <a:rPr lang="en-US" altLang="zh-CN" sz="2400" dirty="0"/>
                  <a:t>Investigate: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24765"/>
                <a:ext cx="8424333" cy="1938992"/>
              </a:xfrm>
              <a:prstGeom prst="rect">
                <a:avLst/>
              </a:prstGeom>
              <a:blipFill>
                <a:blip r:embed="rId2"/>
                <a:stretch>
                  <a:fillRect l="-1085" t="-2516" b="-3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AEC56B88-EC80-47C2-B9FF-4EFC71F1B6E5}"/>
                  </a:ext>
                </a:extLst>
              </p:cNvPr>
              <p:cNvSpPr txBox="1"/>
              <p:nvPr/>
            </p:nvSpPr>
            <p:spPr>
              <a:xfrm>
                <a:off x="457198" y="3016157"/>
                <a:ext cx="84243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are independent: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AEC56B88-EC80-47C2-B9FF-4EFC71F1B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016157"/>
                <a:ext cx="8424333" cy="830997"/>
              </a:xfrm>
              <a:prstGeom prst="rect">
                <a:avLst/>
              </a:prstGeom>
              <a:blipFill>
                <a:blip r:embed="rId3"/>
                <a:stretch>
                  <a:fillRect l="-1085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32116B70-B075-43F6-861B-5CA70E0E9B14}"/>
                  </a:ext>
                </a:extLst>
              </p:cNvPr>
              <p:cNvSpPr txBox="1"/>
              <p:nvPr/>
            </p:nvSpPr>
            <p:spPr>
              <a:xfrm>
                <a:off x="457197" y="4167637"/>
                <a:ext cx="842433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are not independent: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𝐸𝑋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𝐸𝑌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:r>
                  <a:rPr lang="en-US" altLang="zh-CN" sz="2400" dirty="0"/>
                  <a:t>		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400" dirty="0"/>
                      <m:t>+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𝐸𝑋𝐸𝑌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Hint: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32116B70-B075-43F6-861B-5CA70E0E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7" y="4167637"/>
                <a:ext cx="8424333" cy="1938992"/>
              </a:xfrm>
              <a:prstGeom prst="rect">
                <a:avLst/>
              </a:prstGeom>
              <a:blipFill>
                <a:blip r:embed="rId4"/>
                <a:stretch>
                  <a:fillRect l="-1085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399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6.5 Covariance and correlation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199" y="924765"/>
                <a:ext cx="842433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(Covariance)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The </a:t>
                </a:r>
                <a:r>
                  <a:rPr lang="en-US" altLang="zh-CN" sz="2400" i="1" dirty="0"/>
                  <a:t>covariance </a:t>
                </a:r>
                <a:r>
                  <a:rPr lang="en-US" altLang="zh-CN" sz="2400" dirty="0"/>
                  <a:t>between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) =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2400" dirty="0"/>
              </a:p>
              <a:p>
                <a:pPr marL="324000" indent="0">
                  <a:buNone/>
                </a:pPr>
                <a:r>
                  <a:rPr lang="en-US" altLang="zh-CN" sz="2400" dirty="0"/>
                  <a:t>Multiplying this out and using linearity, we have an equivalent expression: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) =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/>
              </a:p>
              <a:p>
                <a:pPr algn="ctr"/>
                <a:endParaRPr lang="en-US" altLang="zh-CN" sz="2400" i="1" dirty="0"/>
              </a:p>
              <a:p>
                <a:r>
                  <a:rPr lang="en-US" altLang="zh-CN" sz="2400" b="1" dirty="0"/>
                  <a:t>Theorem  </a:t>
                </a:r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are independent, then they are uncorrelated. 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24765"/>
                <a:ext cx="8424333" cy="3046988"/>
              </a:xfrm>
              <a:prstGeom prst="rect">
                <a:avLst/>
              </a:prstGeom>
              <a:blipFill>
                <a:blip r:embed="rId2"/>
                <a:stretch>
                  <a:fillRect l="-1085" t="-1600" r="-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36CD64C-70FB-41AD-8CB3-9D4BCD4F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33" y="3727323"/>
            <a:ext cx="5744157" cy="29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9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6.5 Covariance and correlation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199" y="924765"/>
                <a:ext cx="842433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(Covariance)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The </a:t>
                </a:r>
                <a:r>
                  <a:rPr lang="en-US" altLang="zh-CN" sz="2400" i="1" dirty="0"/>
                  <a:t>covariance </a:t>
                </a:r>
                <a:r>
                  <a:rPr lang="en-US" altLang="zh-CN" sz="2400" dirty="0"/>
                  <a:t>between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) =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2400" dirty="0"/>
              </a:p>
              <a:p>
                <a:pPr marL="324000" indent="0">
                  <a:buNone/>
                </a:pPr>
                <a:r>
                  <a:rPr lang="en-US" altLang="zh-CN" sz="2400" dirty="0"/>
                  <a:t>Multiplying this out and using linearity, we have an equivalent expression: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) =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/>
              </a:p>
              <a:p>
                <a:pPr algn="ctr"/>
                <a:endParaRPr lang="en-US" altLang="zh-CN" sz="2400" i="1" dirty="0"/>
              </a:p>
              <a:p>
                <a:pPr algn="ctr"/>
                <a:endParaRPr lang="en-US" altLang="zh-CN" sz="2400" i="1" dirty="0"/>
              </a:p>
              <a:p>
                <a:r>
                  <a:rPr lang="en-US" altLang="zh-CN" sz="2400" b="1" dirty="0"/>
                  <a:t>Example </a:t>
                </a:r>
                <a:r>
                  <a:rPr lang="en-US" altLang="zh-CN" sz="2400" i="1" dirty="0"/>
                  <a:t>distributions of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are follows, compute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24765"/>
                <a:ext cx="8424333" cy="3416320"/>
              </a:xfrm>
              <a:prstGeom prst="rect">
                <a:avLst/>
              </a:prstGeom>
              <a:blipFill>
                <a:blip r:embed="rId2"/>
                <a:stretch>
                  <a:fillRect l="-1085" t="-1429" b="-1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6388972-CC50-4BFA-8487-8CBE3561A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52560"/>
            <a:ext cx="4973541" cy="7790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FEB1C3-1C41-4019-8E27-5241D979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77" y="5109168"/>
            <a:ext cx="26098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4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6.5 Covariance and correlation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199" y="924765"/>
                <a:ext cx="842433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(Covariance)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The </a:t>
                </a:r>
                <a:r>
                  <a:rPr lang="en-US" altLang="zh-CN" sz="2400" i="1" dirty="0"/>
                  <a:t>covariance </a:t>
                </a:r>
                <a:r>
                  <a:rPr lang="en-US" altLang="zh-CN" sz="2400" dirty="0"/>
                  <a:t>between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) =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2400" dirty="0"/>
              </a:p>
              <a:p>
                <a:pPr marL="324000" indent="0">
                  <a:buNone/>
                </a:pPr>
                <a:r>
                  <a:rPr lang="en-US" altLang="zh-CN" sz="2400" dirty="0"/>
                  <a:t>Multiplying this out and using linearity, we have an equivalent expression: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) =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/>
              </a:p>
              <a:p>
                <a:pPr algn="ctr"/>
                <a:endParaRPr lang="en-US" altLang="zh-CN" sz="2400" i="1" dirty="0"/>
              </a:p>
              <a:p>
                <a:pPr algn="ctr"/>
                <a:endParaRPr lang="en-US" altLang="zh-CN" sz="2400" i="1" dirty="0"/>
              </a:p>
              <a:p>
                <a:r>
                  <a:rPr lang="en-US" altLang="zh-CN" sz="2400" b="1" dirty="0"/>
                  <a:t>Example </a:t>
                </a:r>
                <a:r>
                  <a:rPr lang="en-US" altLang="zh-CN" sz="2400" i="1" dirty="0"/>
                  <a:t>distributions of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are follows, compute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24765"/>
                <a:ext cx="8424333" cy="3416320"/>
              </a:xfrm>
              <a:prstGeom prst="rect">
                <a:avLst/>
              </a:prstGeom>
              <a:blipFill>
                <a:blip r:embed="rId2"/>
                <a:stretch>
                  <a:fillRect l="-1085" t="-1429" b="-1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4865486-FED6-4E6D-A827-AB7CE537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6" y="4519466"/>
            <a:ext cx="4208884" cy="4001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789827-C0F0-4A22-82DB-0B777748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96" y="5062469"/>
            <a:ext cx="3149253" cy="3853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CD1DAA-4371-4C3A-AD39-A05F3E8DA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97" y="5577555"/>
            <a:ext cx="6394836" cy="35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0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Marginal</a:t>
            </a:r>
            <a:r>
              <a:rPr lang="en-US" dirty="0"/>
              <a:t> PMF for discrete </a:t>
            </a:r>
            <a:r>
              <a:rPr lang="en-US" dirty="0" err="1"/>
              <a:t>r.v.s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/>
              <p:nvPr/>
            </p:nvSpPr>
            <p:spPr>
              <a:xfrm>
                <a:off x="416000" y="1096310"/>
                <a:ext cx="8311999" cy="1768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CN" sz="2400" b="1" dirty="0"/>
                  <a:t>Definition  </a:t>
                </a:r>
                <a:r>
                  <a:rPr lang="en-US" altLang="zh-CN" sz="2400" dirty="0"/>
                  <a:t>(Marginal PMF)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For discrete r.v.s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, the </a:t>
                </a:r>
                <a:r>
                  <a:rPr lang="en-US" altLang="zh-CN" sz="2400" i="1" dirty="0"/>
                  <a:t>marginal PMF </a:t>
                </a:r>
                <a:r>
                  <a:rPr lang="en-US" altLang="zh-CN" sz="2400" dirty="0"/>
                  <a:t>of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00" y="1096310"/>
                <a:ext cx="8311999" cy="1768497"/>
              </a:xfrm>
              <a:prstGeom prst="rect">
                <a:avLst/>
              </a:prstGeom>
              <a:blipFill>
                <a:blip r:embed="rId2"/>
                <a:stretch>
                  <a:fillRect l="-1100" t="-2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95E63648-0B6C-4E21-B9C7-9D53A86E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296" y="2864807"/>
            <a:ext cx="6319290" cy="38918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A17EDC-0187-4F2A-82B5-BFEBFFB6F990}"/>
              </a:ext>
            </a:extLst>
          </p:cNvPr>
          <p:cNvSpPr txBox="1"/>
          <p:nvPr/>
        </p:nvSpPr>
        <p:spPr>
          <a:xfrm>
            <a:off x="103367" y="5818568"/>
            <a:ext cx="3888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Counting up across x’s value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335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6.5 Covariance and correlation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C90DD-41C0-47E9-95B6-FAB9C164D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40" y="956733"/>
            <a:ext cx="6115349" cy="590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580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6.5 Covariance and correlation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3267" y="924765"/>
                <a:ext cx="8551333" cy="604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400" b="1" dirty="0"/>
                  <a:t>Covariance has the following key properties.</a:t>
                </a:r>
                <a:br>
                  <a:rPr lang="en-US" altLang="zh-CN" sz="2800" dirty="0"/>
                </a:br>
                <a:r>
                  <a:rPr lang="es-ES" altLang="zh-CN" sz="2400" dirty="0"/>
                  <a:t>1. Cov(</a:t>
                </a:r>
                <a:r>
                  <a:rPr lang="es-ES" altLang="zh-CN" sz="2400" i="1" dirty="0"/>
                  <a:t>X, X</a:t>
                </a:r>
                <a:r>
                  <a:rPr lang="es-ES" altLang="zh-CN" sz="2400" dirty="0"/>
                  <a:t>) = Var(</a:t>
                </a:r>
                <a:r>
                  <a:rPr lang="es-ES" altLang="zh-CN" sz="2400" i="1" dirty="0"/>
                  <a:t>X</a:t>
                </a:r>
                <a:r>
                  <a:rPr lang="es-ES" altLang="zh-CN" sz="2400" dirty="0"/>
                  <a:t>).</a:t>
                </a:r>
              </a:p>
              <a:p>
                <a:pPr marL="0" indent="0">
                  <a:buNone/>
                </a:pPr>
                <a:endParaRPr lang="es-ES" altLang="zh-CN" sz="2400" dirty="0"/>
              </a:p>
              <a:p>
                <a:pPr marL="0" indent="0">
                  <a:buNone/>
                </a:pPr>
                <a:r>
                  <a:rPr lang="es-ES" altLang="zh-CN" sz="2400" dirty="0"/>
                  <a:t>2. Cov(</a:t>
                </a:r>
                <a:r>
                  <a:rPr lang="es-ES" altLang="zh-CN" sz="2400" i="1" dirty="0"/>
                  <a:t>X, Y </a:t>
                </a:r>
                <a:r>
                  <a:rPr lang="es-ES" altLang="zh-CN" sz="2400" dirty="0"/>
                  <a:t>) = Cov(</a:t>
                </a:r>
                <a:r>
                  <a:rPr lang="es-ES" altLang="zh-CN" sz="2400" i="1" dirty="0"/>
                  <a:t>Y, X</a:t>
                </a:r>
                <a:r>
                  <a:rPr lang="es-ES" altLang="zh-CN" sz="2400" dirty="0"/>
                  <a:t>). </a:t>
                </a:r>
              </a:p>
              <a:p>
                <a:pPr marL="0" indent="0">
                  <a:buNone/>
                </a:pPr>
                <a:endParaRPr lang="es-ES" altLang="zh-CN" sz="2400" dirty="0"/>
              </a:p>
              <a:p>
                <a:pPr marL="0" indent="0">
                  <a:buNone/>
                </a:pPr>
                <a:r>
                  <a:rPr lang="es-ES" altLang="zh-CN" sz="2400" dirty="0"/>
                  <a:t>3. 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X, c</a:t>
                </a:r>
                <a:r>
                  <a:rPr lang="en-US" altLang="zh-CN" sz="2400" dirty="0"/>
                  <a:t>) = 0  for any constant </a:t>
                </a:r>
                <a:r>
                  <a:rPr lang="en-US" altLang="zh-CN" sz="2400" i="1" dirty="0"/>
                  <a:t>c</a:t>
                </a:r>
                <a:r>
                  <a:rPr lang="en-US" altLang="zh-CN" sz="2400" dirty="0"/>
                  <a:t>. </a:t>
                </a:r>
              </a:p>
              <a:p>
                <a:pPr marL="0" indent="0">
                  <a:buNone/>
                </a:pPr>
                <a:endParaRPr lang="zh-CN" altLang="zh-CN" sz="2400" dirty="0"/>
              </a:p>
              <a:p>
                <a:pPr marL="0" indent="0">
                  <a:buNone/>
                </a:pPr>
                <a:r>
                  <a:rPr lang="es-ES" altLang="zh-CN" sz="2400" dirty="0"/>
                  <a:t>4. 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 err="1"/>
                  <a:t>aX</a:t>
                </a:r>
                <a:r>
                  <a:rPr lang="en-US" altLang="zh-CN" sz="2400" i="1" dirty="0"/>
                  <a:t>, Y </a:t>
                </a:r>
                <a:r>
                  <a:rPr lang="en-US" altLang="zh-CN" sz="2400" dirty="0"/>
                  <a:t>) = </a:t>
                </a:r>
                <a:r>
                  <a:rPr lang="en-US" altLang="zh-CN" sz="2400" i="1" dirty="0" err="1"/>
                  <a:t>a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X, Y </a:t>
                </a:r>
                <a:r>
                  <a:rPr lang="en-US" altLang="zh-CN" sz="2400" dirty="0"/>
                  <a:t>) for any constant </a:t>
                </a:r>
                <a:r>
                  <a:rPr lang="en-US" altLang="zh-CN" sz="2400" i="1" dirty="0"/>
                  <a:t>a</a:t>
                </a:r>
                <a:r>
                  <a:rPr lang="en-US" altLang="zh-CN" sz="2400" dirty="0"/>
                  <a:t>.</a:t>
                </a:r>
              </a:p>
              <a:p>
                <a:pPr marL="0" indent="0">
                  <a:buNone/>
                </a:pPr>
                <a:endParaRPr lang="zh-CN" altLang="zh-CN" sz="2400" dirty="0"/>
              </a:p>
              <a:p>
                <a:pPr marL="0" indent="0">
                  <a:buNone/>
                </a:pPr>
                <a:r>
                  <a:rPr lang="es-ES" altLang="zh-CN" sz="2400" dirty="0"/>
                  <a:t>5. 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+ </a:t>
                </a:r>
                <a:r>
                  <a:rPr lang="en-US" altLang="zh-CN" sz="2400" i="1" dirty="0"/>
                  <a:t>Y, Z</a:t>
                </a:r>
                <a:r>
                  <a:rPr lang="en-US" altLang="zh-CN" sz="2400" dirty="0"/>
                  <a:t>) = 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X, Z</a:t>
                </a:r>
                <a:r>
                  <a:rPr lang="en-US" altLang="zh-CN" sz="2400" dirty="0"/>
                  <a:t>) + 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Y, Z</a:t>
                </a:r>
                <a:r>
                  <a:rPr lang="en-US" altLang="zh-CN" sz="2400" dirty="0"/>
                  <a:t>).</a:t>
                </a:r>
              </a:p>
              <a:p>
                <a:pPr marL="0" indent="0">
                  <a:buNone/>
                </a:pPr>
                <a:endParaRPr lang="zh-CN" altLang="zh-CN" sz="2400" dirty="0"/>
              </a:p>
              <a:p>
                <a:pPr marL="0" indent="0">
                  <a:buNone/>
                </a:pPr>
                <a:r>
                  <a:rPr lang="es-ES" altLang="zh-CN" sz="2400" dirty="0"/>
                  <a:t>6. 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+ </a:t>
                </a:r>
                <a:r>
                  <a:rPr lang="en-US" altLang="zh-CN" sz="2400" i="1" dirty="0"/>
                  <a:t>Y, Z </a:t>
                </a:r>
                <a:r>
                  <a:rPr lang="en-US" altLang="zh-CN" sz="2400" dirty="0"/>
                  <a:t>+ </a:t>
                </a:r>
                <a:r>
                  <a:rPr lang="en-US" altLang="zh-CN" sz="2400" i="1" dirty="0"/>
                  <a:t>W </a:t>
                </a:r>
                <a:r>
                  <a:rPr lang="en-US" altLang="zh-CN" sz="2400" dirty="0"/>
                  <a:t>) = 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X, Z</a:t>
                </a:r>
                <a:r>
                  <a:rPr lang="en-US" altLang="zh-CN" sz="2400" dirty="0"/>
                  <a:t>) + 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X, W </a:t>
                </a:r>
                <a:r>
                  <a:rPr lang="en-US" altLang="zh-CN" sz="2400" dirty="0"/>
                  <a:t>) + 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Y, Z</a:t>
                </a:r>
                <a:r>
                  <a:rPr lang="en-US" altLang="zh-CN" sz="2400" dirty="0"/>
                  <a:t>) + 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Y, W </a:t>
                </a:r>
                <a:r>
                  <a:rPr lang="en-US" altLang="zh-CN" sz="2400" dirty="0"/>
                  <a:t>).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s-ES" altLang="zh-CN" sz="2400" dirty="0"/>
                  <a:t>7. </a:t>
                </a:r>
                <a:r>
                  <a:rPr lang="en-US" altLang="zh-CN" sz="2400" dirty="0" err="1"/>
                  <a:t>Var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+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) = </a:t>
                </a:r>
                <a:r>
                  <a:rPr lang="en-US" altLang="zh-CN" sz="2400" dirty="0" err="1"/>
                  <a:t>Var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) + </a:t>
                </a:r>
                <a:r>
                  <a:rPr lang="en-US" altLang="zh-CN" sz="2400" dirty="0" err="1"/>
                  <a:t>Var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) +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400" dirty="0"/>
                  <a:t>Cov(</a:t>
                </a:r>
                <a:r>
                  <a:rPr lang="en-US" altLang="zh-CN" sz="2400" i="1" dirty="0"/>
                  <a:t>X, Y </a:t>
                </a:r>
                <a:r>
                  <a:rPr lang="en-US" altLang="zh-CN" sz="2400" dirty="0"/>
                  <a:t>). For </a:t>
                </a:r>
                <a:r>
                  <a:rPr lang="en-US" altLang="zh-CN" sz="2400" i="1" dirty="0"/>
                  <a:t>n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 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1</a:t>
                </a:r>
                <a:r>
                  <a:rPr lang="en-US" altLang="zh-CN" sz="2400" i="1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zh-CN" sz="2400" dirty="0" err="1"/>
                  <a:t>Var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1 + </a:t>
                </a:r>
                <a:r>
                  <a:rPr lang="en-US" altLang="zh-CN" sz="2400" i="1" dirty="0"/>
                  <a:t>· · · </a:t>
                </a:r>
                <a:r>
                  <a:rPr lang="en-US" altLang="zh-CN" sz="2400" dirty="0"/>
                  <a:t>+ </a:t>
                </a:r>
                <a:r>
                  <a:rPr lang="en-US" altLang="zh-CN" sz="2400" i="1" dirty="0"/>
                  <a:t>Xn</a:t>
                </a:r>
                <a:r>
                  <a:rPr lang="en-US" altLang="zh-CN" sz="2400" dirty="0"/>
                  <a:t>) = </a:t>
                </a:r>
                <a:r>
                  <a:rPr lang="en-US" altLang="zh-CN" sz="2400" dirty="0" err="1"/>
                  <a:t>Var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1) + </a:t>
                </a:r>
                <a:r>
                  <a:rPr lang="en-US" altLang="zh-CN" sz="2400" i="1" dirty="0"/>
                  <a:t>· · · </a:t>
                </a:r>
                <a:r>
                  <a:rPr lang="en-US" altLang="zh-CN" sz="2400" dirty="0"/>
                  <a:t>+ </a:t>
                </a:r>
                <a:r>
                  <a:rPr lang="en-US" altLang="zh-CN" sz="2400" dirty="0" err="1"/>
                  <a:t>Var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) +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CN" sz="2400" dirty="0"/>
                          <m:t>Cov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(</m:t>
                        </m:r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/>
                          <m:t>)</m:t>
                        </m:r>
                      </m:e>
                    </m:nary>
                  </m:oMath>
                </a14:m>
                <a:endParaRPr lang="zh-CN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67" y="924765"/>
                <a:ext cx="8551333" cy="6043770"/>
              </a:xfrm>
              <a:prstGeom prst="rect">
                <a:avLst/>
              </a:prstGeom>
              <a:blipFill>
                <a:blip r:embed="rId2"/>
                <a:stretch>
                  <a:fillRect l="-1069" t="-807" r="-713" b="-7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5616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6.5 Covariance and correlation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924765"/>
                <a:ext cx="8229600" cy="2278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(Correlation)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The </a:t>
                </a:r>
                <a:r>
                  <a:rPr lang="en-US" altLang="zh-CN" sz="2400" i="1" dirty="0"/>
                  <a:t>correlation </a:t>
                </a:r>
                <a:r>
                  <a:rPr lang="en-US" altLang="zh-CN" sz="2400" dirty="0"/>
                  <a:t>between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is </a:t>
                </a:r>
                <a:br>
                  <a:rPr lang="en-US" altLang="zh-CN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sz="2400" i="1" dirty="0"/>
              </a:p>
              <a:p>
                <a:endParaRPr lang="en-US" altLang="zh-CN" sz="2800" dirty="0"/>
              </a:p>
              <a:p>
                <a:r>
                  <a:rPr lang="en-US" altLang="zh-CN" sz="2400" b="1" dirty="0"/>
                  <a:t>Properties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/>
                    <a:ea typeface="华文楷体" panose="02010600040101010101" pitchFamily="2" charset="-122"/>
                    <a:cs typeface="+mn-cs"/>
                  </a:rPr>
                  <a:t>Linear transformation will not affect the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Franklin Gothic Book" panose="020B0503020102020204"/>
                    <a:ea typeface="华文楷体" panose="02010600040101010101" pitchFamily="2" charset="-122"/>
                    <a:cs typeface="+mn-cs"/>
                  </a:rPr>
                  <a:t>Corr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24765"/>
                <a:ext cx="8229600" cy="2278957"/>
              </a:xfrm>
              <a:prstGeom prst="rect">
                <a:avLst/>
              </a:prstGeom>
              <a:blipFill>
                <a:blip r:embed="rId2"/>
                <a:stretch>
                  <a:fillRect l="-1111" t="-2139" b="-5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334B0AF-53C7-48C4-A1CE-5EE343F82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" y="3883142"/>
            <a:ext cx="9106848" cy="8330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1E119F-7890-4996-B447-8EF725DFB0AB}"/>
              </a:ext>
            </a:extLst>
          </p:cNvPr>
          <p:cNvSpPr txBox="1"/>
          <p:nvPr/>
        </p:nvSpPr>
        <p:spPr>
          <a:xfrm>
            <a:off x="457200" y="5134025"/>
            <a:ext cx="4917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Question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  <a:r>
              <a:rPr lang="en-US" altLang="zh-CN" sz="2800" dirty="0" err="1">
                <a:solidFill>
                  <a:srgbClr val="FF0000"/>
                </a:solidFill>
              </a:rPr>
              <a:t>Corr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en-US" altLang="zh-CN" sz="2800" i="1" dirty="0" err="1">
                <a:solidFill>
                  <a:srgbClr val="FF0000"/>
                </a:solidFill>
              </a:rPr>
              <a:t>cX</a:t>
            </a:r>
            <a:r>
              <a:rPr lang="en-US" altLang="zh-CN" sz="2800" dirty="0" err="1">
                <a:solidFill>
                  <a:srgbClr val="FF0000"/>
                </a:solidFill>
              </a:rPr>
              <a:t>+</a:t>
            </a:r>
            <a:r>
              <a:rPr lang="en-US" altLang="zh-CN" sz="2800" i="1" dirty="0" err="1">
                <a:solidFill>
                  <a:srgbClr val="FF0000"/>
                </a:solidFill>
              </a:rPr>
              <a:t>b,Y</a:t>
            </a:r>
            <a:r>
              <a:rPr lang="en-US" altLang="zh-CN" sz="2800" dirty="0">
                <a:solidFill>
                  <a:srgbClr val="FF0000"/>
                </a:solidFill>
              </a:rPr>
              <a:t>)=</a:t>
            </a:r>
            <a:r>
              <a:rPr lang="zh-CN" altLang="en-US" sz="2800" dirty="0">
                <a:solidFill>
                  <a:srgbClr val="FF0000"/>
                </a:solidFill>
              </a:rPr>
              <a:t>？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7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6.5 Covariance and correlation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924765"/>
                <a:ext cx="8229600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altLang="zh-CN" sz="2400" b="1" dirty="0"/>
                  <a:t>Theorem </a:t>
                </a:r>
                <a:r>
                  <a:rPr lang="en-US" altLang="zh-CN" sz="2400" dirty="0"/>
                  <a:t>(Correlation bounds)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For any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, </a:t>
                </a:r>
                <a:br>
                  <a:rPr lang="en-US" altLang="zh-CN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8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24765"/>
                <a:ext cx="8229600" cy="1261884"/>
              </a:xfrm>
              <a:prstGeom prst="rect">
                <a:avLst/>
              </a:prstGeom>
              <a:blipFill>
                <a:blip r:embed="rId2"/>
                <a:stretch>
                  <a:fillRect l="-1111" t="-3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9F0BE61-E360-42E1-952F-9A073F396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04" y="2094195"/>
            <a:ext cx="6280482" cy="5050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66A683-D781-4B5C-A5F6-809FC7BC7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3" y="3238900"/>
            <a:ext cx="3809119" cy="16411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EE8EBB-90AC-4A07-90D4-E029B5F18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141" y="5394054"/>
            <a:ext cx="1921945" cy="3405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204D47-5484-4971-84E9-6BC42A264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442" y="3233315"/>
            <a:ext cx="3891542" cy="16550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34DAE3-18D3-4300-9CD8-D48C2DFA6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327" y="5355055"/>
            <a:ext cx="1764359" cy="3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2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002" y="972152"/>
            <a:ext cx="8147798" cy="3586533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Example </a:t>
            </a:r>
            <a:r>
              <a:rPr lang="en-US" altLang="zh-CN" sz="2000" dirty="0"/>
              <a:t>(Exponential max and min)</a:t>
            </a:r>
            <a:r>
              <a:rPr lang="en-US" altLang="zh-CN" sz="2000" b="1" dirty="0"/>
              <a:t>. </a:t>
            </a:r>
            <a:r>
              <a:rPr lang="en-US" altLang="zh-CN" sz="2000" dirty="0"/>
              <a:t>Let </a:t>
            </a:r>
            <a:r>
              <a:rPr lang="en-US" altLang="zh-CN" sz="2000" i="1" dirty="0"/>
              <a:t>X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Y </a:t>
            </a:r>
            <a:r>
              <a:rPr lang="en-US" altLang="zh-CN" sz="2000" dirty="0"/>
              <a:t>be </a:t>
            </a:r>
            <a:r>
              <a:rPr lang="en-US" altLang="zh-CN" sz="2000" dirty="0" err="1"/>
              <a:t>i.i.d</a:t>
            </a:r>
            <a:r>
              <a:rPr lang="en-US" altLang="zh-CN" sz="2000" dirty="0"/>
              <a:t>. Expo(1) </a:t>
            </a:r>
            <a:r>
              <a:rPr lang="en-US" altLang="zh-CN" sz="2000" dirty="0" err="1"/>
              <a:t>r.v.s</a:t>
            </a:r>
            <a:r>
              <a:rPr lang="en-US" altLang="zh-CN" sz="2000" dirty="0"/>
              <a:t>. Find the correlation between max(</a:t>
            </a:r>
            <a:r>
              <a:rPr lang="en-US" altLang="zh-CN" sz="2000" i="1" dirty="0"/>
              <a:t>X, Y </a:t>
            </a:r>
            <a:r>
              <a:rPr lang="en-US" altLang="zh-CN" sz="2000" dirty="0"/>
              <a:t>) and min(</a:t>
            </a:r>
            <a:r>
              <a:rPr lang="en-US" altLang="zh-CN" sz="2000" i="1" dirty="0"/>
              <a:t>X, Y </a:t>
            </a:r>
            <a:r>
              <a:rPr lang="en-US" altLang="zh-CN" sz="2000" dirty="0"/>
              <a:t>). 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br>
              <a:rPr lang="en-US" altLang="zh-CN" sz="1800" dirty="0"/>
            </a:br>
            <a:br>
              <a:rPr lang="en-US" altLang="zh-CN" sz="1800" dirty="0"/>
            </a:br>
            <a:endParaRPr lang="zh-CN" altLang="en-US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32C722-60AD-4FA9-B514-2A069AF2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0" y="1943187"/>
            <a:ext cx="4655540" cy="2851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502557-775E-456F-94C4-5D2A98CF1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36" y="2502082"/>
            <a:ext cx="3785956" cy="285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8E8669-5E19-4A29-B254-6F0964CE4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01" y="3049553"/>
            <a:ext cx="8489587" cy="12610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CC5E55-A4E9-4A44-A208-BE8F12DAD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0" y="4653373"/>
            <a:ext cx="5258078" cy="8763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8C8286-D6D5-449C-BCD3-5D24DE7C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6.5 Covariance and correlation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6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002" y="972152"/>
                <a:ext cx="8123386" cy="561121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b="1" dirty="0"/>
                  <a:t>Learned numerical features </a:t>
                </a:r>
              </a:p>
              <a:p>
                <a:pPr marL="400050" lvl="1" indent="0">
                  <a:buNone/>
                </a:pPr>
                <a:r>
                  <a:rPr lang="en-US" altLang="zh-CN" sz="2000" b="1" dirty="0"/>
                  <a:t>1-D random variables:  </a:t>
                </a:r>
              </a:p>
              <a:p>
                <a:pPr marL="685800" lvl="1"/>
                <a:r>
                  <a:rPr lang="en-US" altLang="zh-CN" sz="2000" b="1" dirty="0"/>
                  <a:t>E(X) : mean weighted by probability values</a:t>
                </a:r>
              </a:p>
              <a:p>
                <a:pPr marL="685800" lvl="1"/>
                <a:r>
                  <a:rPr lang="en-US" altLang="zh-CN" sz="2000" b="1" dirty="0"/>
                  <a:t>Var(X)</a:t>
                </a:r>
                <a:r>
                  <a:rPr lang="en-US" altLang="zh-CN" sz="2000" dirty="0"/>
                  <a:t> : measure the variance of </a:t>
                </a:r>
                <a:r>
                  <a:rPr lang="en-US" altLang="zh-CN" sz="2000" dirty="0" err="1"/>
                  <a:t>r.v.</a:t>
                </a:r>
                <a:r>
                  <a:rPr lang="en-US" altLang="zh-CN" sz="2000" dirty="0"/>
                  <a:t> X</a:t>
                </a:r>
              </a:p>
              <a:p>
                <a:pPr marL="400050" lvl="1" indent="0">
                  <a:buNone/>
                </a:pPr>
                <a:r>
                  <a:rPr lang="en-US" altLang="zh-CN" sz="2000" dirty="0"/>
                  <a:t>2-D random variables:</a:t>
                </a:r>
              </a:p>
              <a:p>
                <a:pPr marL="685800" lvl="1"/>
                <a:r>
                  <a:rPr lang="en-US" altLang="zh-CN" sz="2000" dirty="0" err="1"/>
                  <a:t>Cov</a:t>
                </a:r>
                <a:r>
                  <a:rPr lang="en-US" altLang="zh-CN" sz="2000" dirty="0"/>
                  <a:t>(X,Y): describe the linear relation between X and Y</a:t>
                </a:r>
              </a:p>
              <a:p>
                <a:pPr marL="685800" lvl="1"/>
                <a:r>
                  <a:rPr lang="en-US" altLang="zh-CN" sz="2000" dirty="0"/>
                  <a:t>Correlation 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altLang="zh-CN" sz="2000" dirty="0"/>
                  <a:t>: standardized </a:t>
                </a:r>
                <a:r>
                  <a:rPr lang="en-US" altLang="zh-CN" sz="2000" dirty="0" err="1"/>
                  <a:t>Cov</a:t>
                </a:r>
                <a:r>
                  <a:rPr lang="en-US" altLang="zh-CN" sz="2000" dirty="0"/>
                  <a:t>(X, Y)</a:t>
                </a:r>
              </a:p>
              <a:p>
                <a:r>
                  <a:rPr lang="en-US" altLang="zh-CN" sz="2800" b="1" dirty="0">
                    <a:solidFill>
                      <a:srgbClr val="FF0000"/>
                    </a:solidFill>
                  </a:rPr>
                  <a:t>Other numerical features </a:t>
                </a:r>
              </a:p>
              <a:p>
                <a:pPr marL="400050" lvl="1" indent="0">
                  <a:buNone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1-D random variables:  </a:t>
                </a:r>
              </a:p>
              <a:p>
                <a:pPr marL="685800" lvl="1"/>
                <a:r>
                  <a:rPr lang="en-US" altLang="zh-CN" sz="1800" b="1" dirty="0">
                    <a:solidFill>
                      <a:srgbClr val="FF0000"/>
                    </a:solidFill>
                  </a:rPr>
                  <a:t>Median</a:t>
                </a:r>
              </a:p>
              <a:p>
                <a:pPr marL="685800" lvl="1"/>
                <a:r>
                  <a:rPr lang="en-US" altLang="zh-CN" sz="1800" b="1" dirty="0">
                    <a:solidFill>
                      <a:srgbClr val="FF0000"/>
                    </a:solidFill>
                  </a:rPr>
                  <a:t>Mode</a:t>
                </a:r>
              </a:p>
              <a:p>
                <a:pPr marL="685800" lvl="1"/>
                <a:r>
                  <a:rPr lang="en-US" altLang="zh-CN" sz="1800" b="1" dirty="0">
                    <a:solidFill>
                      <a:srgbClr val="FF0000"/>
                    </a:solidFill>
                  </a:rPr>
                  <a:t>Moments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 marL="400050" lvl="1" indent="0">
                  <a:buNone/>
                </a:pPr>
                <a:r>
                  <a:rPr lang="en-US" altLang="zh-CN" sz="1800" dirty="0">
                    <a:solidFill>
                      <a:srgbClr val="FF0000"/>
                    </a:solidFill>
                  </a:rPr>
                  <a:t>n-D random variables:</a:t>
                </a:r>
              </a:p>
              <a:p>
                <a:pPr marL="685800" lvl="1"/>
                <a:r>
                  <a:rPr lang="en-US" altLang="zh-CN" sz="1800" dirty="0">
                    <a:solidFill>
                      <a:srgbClr val="FF0000"/>
                    </a:solidFill>
                  </a:rPr>
                  <a:t>Covariance matrix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002" y="972152"/>
                <a:ext cx="8123386" cy="5611210"/>
              </a:xfrm>
              <a:blipFill>
                <a:blip r:embed="rId2"/>
                <a:stretch>
                  <a:fillRect l="-1350" t="-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B8C8286-D6D5-449C-BCD3-5D24DE7C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6.6 Other numerical features (Summaries) of </a:t>
            </a:r>
            <a:r>
              <a:rPr lang="en-US" altLang="zh-CN" sz="3200" dirty="0" err="1">
                <a:solidFill>
                  <a:srgbClr val="FF0000"/>
                </a:solidFill>
              </a:rPr>
              <a:t>r.v.s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6792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002" y="972152"/>
            <a:ext cx="8123386" cy="561121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Median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Mode </a:t>
            </a:r>
          </a:p>
          <a:p>
            <a:endParaRPr lang="en-US" altLang="zh-CN" sz="2800" b="1" dirty="0"/>
          </a:p>
          <a:p>
            <a:pPr marL="400050" lvl="1" indent="0"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8C8286-D6D5-449C-BCD3-5D24DE7C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6.6 Other numerical features (Summaries) of </a:t>
            </a:r>
            <a:r>
              <a:rPr lang="en-US" altLang="zh-CN" sz="3200" dirty="0" err="1">
                <a:solidFill>
                  <a:srgbClr val="FF0000"/>
                </a:solidFill>
              </a:rPr>
              <a:t>r.v.s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0999E9C-BE31-4905-A15F-AFD863C4C25B}"/>
              </a:ext>
            </a:extLst>
          </p:cNvPr>
          <p:cNvGrpSpPr/>
          <p:nvPr/>
        </p:nvGrpSpPr>
        <p:grpSpPr>
          <a:xfrm>
            <a:off x="676419" y="1453409"/>
            <a:ext cx="8010381" cy="1267465"/>
            <a:chOff x="676419" y="1986143"/>
            <a:chExt cx="8010381" cy="126746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2DD387-EE3D-47E9-B9AB-6F0FFAD54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419" y="1986143"/>
              <a:ext cx="8010381" cy="126746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11B482-09D3-4441-8877-CEDF995F1DD7}"/>
                </a:ext>
              </a:extLst>
            </p:cNvPr>
            <p:cNvSpPr/>
            <p:nvPr/>
          </p:nvSpPr>
          <p:spPr>
            <a:xfrm>
              <a:off x="1884459" y="1995655"/>
              <a:ext cx="691764" cy="252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73EC799-882D-4E3B-BA69-7A8BC1D68470}"/>
              </a:ext>
            </a:extLst>
          </p:cNvPr>
          <p:cNvGrpSpPr/>
          <p:nvPr/>
        </p:nvGrpSpPr>
        <p:grpSpPr>
          <a:xfrm>
            <a:off x="652006" y="3212074"/>
            <a:ext cx="7952992" cy="1242834"/>
            <a:chOff x="652006" y="4539948"/>
            <a:chExt cx="7952992" cy="12428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5F8F2FB-CC1B-48C6-B738-4401282CA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006" y="4575050"/>
              <a:ext cx="7952992" cy="1207732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43CE3D-8276-4752-B798-60DE10F5E813}"/>
                </a:ext>
              </a:extLst>
            </p:cNvPr>
            <p:cNvSpPr/>
            <p:nvPr/>
          </p:nvSpPr>
          <p:spPr>
            <a:xfrm>
              <a:off x="1884459" y="4539948"/>
              <a:ext cx="691764" cy="252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49420EE5-0F3A-42FC-837B-6DFBAEE9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804" y="4454908"/>
            <a:ext cx="4416950" cy="23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577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002" y="972152"/>
            <a:ext cx="8123386" cy="561121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Example</a:t>
            </a:r>
          </a:p>
          <a:p>
            <a:r>
              <a:rPr lang="en-US" altLang="zh-CN" sz="2400" b="1" dirty="0" err="1"/>
              <a:t>X~Expo</a:t>
            </a:r>
            <a:r>
              <a:rPr lang="en-US" altLang="zh-CN" sz="2400" b="1" dirty="0"/>
              <a:t>(2), to find </a:t>
            </a:r>
            <a:r>
              <a:rPr lang="en-US" altLang="zh-CN" sz="2400" b="1" dirty="0" err="1"/>
              <a:t>Find</a:t>
            </a:r>
            <a:r>
              <a:rPr lang="en-US" altLang="zh-CN" sz="2400" b="1" dirty="0"/>
              <a:t> Median of X</a:t>
            </a:r>
          </a:p>
          <a:p>
            <a:endParaRPr lang="en-US" altLang="zh-CN" sz="2400" b="1" dirty="0"/>
          </a:p>
          <a:p>
            <a:r>
              <a:rPr lang="en-US" altLang="zh-CN" sz="2400" b="1" dirty="0" err="1"/>
              <a:t>Y~Norm</a:t>
            </a:r>
            <a:r>
              <a:rPr lang="en-US" altLang="zh-CN" sz="2400" b="1" dirty="0"/>
              <a:t>(1,4), to find Mode of Y</a:t>
            </a:r>
          </a:p>
          <a:p>
            <a:pPr marL="0" indent="0">
              <a:buNone/>
            </a:pPr>
            <a:endParaRPr lang="en-US" altLang="zh-CN" sz="2400" b="1" dirty="0"/>
          </a:p>
          <a:p>
            <a:endParaRPr lang="en-US" altLang="zh-CN" sz="24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400050" lvl="1" indent="0"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8C8286-D6D5-449C-BCD3-5D24DE7C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6.6 Other numerical features (Summaries) of </a:t>
            </a:r>
            <a:r>
              <a:rPr lang="en-US" altLang="zh-CN" sz="3200" dirty="0" err="1">
                <a:solidFill>
                  <a:srgbClr val="FF0000"/>
                </a:solidFill>
              </a:rPr>
              <a:t>r.v.s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168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002" y="972152"/>
            <a:ext cx="8123386" cy="561121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Kinds 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Moments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Example </a:t>
            </a:r>
          </a:p>
          <a:p>
            <a:pPr marL="0" indent="0">
              <a:buNone/>
            </a:pPr>
            <a:r>
              <a:rPr lang="en-US" altLang="zh-CN" sz="2000" dirty="0"/>
              <a:t>E(X) is the 1-th moment </a:t>
            </a:r>
          </a:p>
          <a:p>
            <a:pPr marL="0" indent="0">
              <a:buNone/>
            </a:pPr>
            <a:r>
              <a:rPr lang="en-US" altLang="zh-CN" sz="2000" dirty="0"/>
              <a:t>Var(X) is 2-th central moment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400050" lvl="1" indent="0"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8C8286-D6D5-449C-BCD3-5D24DE7C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6.6 Other numerical features (Summaries) of </a:t>
            </a:r>
            <a:r>
              <a:rPr lang="en-US" altLang="zh-CN" sz="3200" dirty="0" err="1">
                <a:solidFill>
                  <a:srgbClr val="FF0000"/>
                </a:solidFill>
              </a:rPr>
              <a:t>r.v.s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91383F3-86A2-40F2-BD51-DC5199932D38}"/>
              </a:ext>
            </a:extLst>
          </p:cNvPr>
          <p:cNvGrpSpPr/>
          <p:nvPr/>
        </p:nvGrpSpPr>
        <p:grpSpPr>
          <a:xfrm>
            <a:off x="413469" y="1536167"/>
            <a:ext cx="8396577" cy="1856014"/>
            <a:chOff x="596347" y="3484237"/>
            <a:chExt cx="8396577" cy="18560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4D4D720-E9D3-4CB3-A5FE-7F8A28E09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347" y="3484237"/>
              <a:ext cx="8396577" cy="1856014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37240BF-6221-47F4-9309-A5F8F5AFD729}"/>
                </a:ext>
              </a:extLst>
            </p:cNvPr>
            <p:cNvSpPr/>
            <p:nvPr/>
          </p:nvSpPr>
          <p:spPr>
            <a:xfrm>
              <a:off x="1876508" y="3531944"/>
              <a:ext cx="691764" cy="252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403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002" y="972152"/>
            <a:ext cx="8123386" cy="561121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Symmetry 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400050" lvl="1" indent="0"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8C8286-D6D5-449C-BCD3-5D24DE7C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6.6 Other numerical features (Summaries) of </a:t>
            </a:r>
            <a:r>
              <a:rPr lang="en-US" altLang="zh-CN" sz="3200" dirty="0" err="1">
                <a:solidFill>
                  <a:srgbClr val="FF0000"/>
                </a:solidFill>
              </a:rPr>
              <a:t>r.v.s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1F7D6A-4D18-4724-9BB5-39D01594C522}"/>
              </a:ext>
            </a:extLst>
          </p:cNvPr>
          <p:cNvGrpSpPr/>
          <p:nvPr/>
        </p:nvGrpSpPr>
        <p:grpSpPr>
          <a:xfrm>
            <a:off x="477082" y="1599532"/>
            <a:ext cx="8273332" cy="2279249"/>
            <a:chOff x="270345" y="3213654"/>
            <a:chExt cx="8273332" cy="227924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7DE2FC9-9FB6-4C95-8792-2EDCEA106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345" y="3213654"/>
              <a:ext cx="8273332" cy="227924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A7D0B6-0100-48F3-918C-5220A1D765D8}"/>
                </a:ext>
              </a:extLst>
            </p:cNvPr>
            <p:cNvSpPr/>
            <p:nvPr/>
          </p:nvSpPr>
          <p:spPr>
            <a:xfrm>
              <a:off x="1615442" y="3246078"/>
              <a:ext cx="691764" cy="252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8A35999-3C16-42E6-8C4C-B96A8921A7BB}"/>
              </a:ext>
            </a:extLst>
          </p:cNvPr>
          <p:cNvGrpSpPr/>
          <p:nvPr/>
        </p:nvGrpSpPr>
        <p:grpSpPr>
          <a:xfrm>
            <a:off x="457200" y="4290486"/>
            <a:ext cx="8273332" cy="1960888"/>
            <a:chOff x="457200" y="3956534"/>
            <a:chExt cx="8273332" cy="196088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ADEE731-2225-42A3-884F-0EE5072E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956534"/>
              <a:ext cx="8273332" cy="1960888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764D065-3E0B-449F-8917-98D7197558C1}"/>
                </a:ext>
              </a:extLst>
            </p:cNvPr>
            <p:cNvSpPr/>
            <p:nvPr/>
          </p:nvSpPr>
          <p:spPr>
            <a:xfrm>
              <a:off x="1974579" y="4002639"/>
              <a:ext cx="691764" cy="252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63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Conditional</a:t>
            </a:r>
            <a:r>
              <a:rPr lang="en-US" dirty="0"/>
              <a:t> PMF for discrete </a:t>
            </a:r>
            <a:r>
              <a:rPr lang="en-US" dirty="0" err="1"/>
              <a:t>r.v.s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/>
              <p:nvPr/>
            </p:nvSpPr>
            <p:spPr>
              <a:xfrm>
                <a:off x="416000" y="1096310"/>
                <a:ext cx="8311999" cy="3974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Definition  </a:t>
                </a:r>
                <a:r>
                  <a:rPr lang="en-US" altLang="zh-CN" sz="2400" dirty="0"/>
                  <a:t>(Conditional PMF)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For discrete r.v.s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, the </a:t>
                </a:r>
                <a:r>
                  <a:rPr lang="en-US" altLang="zh-CN" sz="2400" i="1" dirty="0"/>
                  <a:t>conditional PMF </a:t>
                </a:r>
                <a:r>
                  <a:rPr lang="en-US" altLang="zh-CN" sz="2400" dirty="0"/>
                  <a:t>of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given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=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This is viewed as a function of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for fixed 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.</a:t>
                </a:r>
              </a:p>
              <a:p>
                <a:endParaRPr lang="en-US" altLang="zh-CN" sz="2400" dirty="0"/>
              </a:p>
              <a:p>
                <a:pPr/>
                <a:r>
                  <a:rPr lang="en-US" altLang="zh-CN" sz="2400" dirty="0"/>
                  <a:t>using Bayes’ rule: 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00" y="1096310"/>
                <a:ext cx="8311999" cy="3974421"/>
              </a:xfrm>
              <a:prstGeom prst="rect">
                <a:avLst/>
              </a:prstGeom>
              <a:blipFill>
                <a:blip r:embed="rId2"/>
                <a:stretch>
                  <a:fillRect l="-1100" t="-1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47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002" y="972152"/>
            <a:ext cx="8123386" cy="561121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Symmetry and Central moments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400050" lvl="1" indent="0"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8C8286-D6D5-449C-BCD3-5D24DE7C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6.6 Other numerical features (Summaries) of </a:t>
            </a:r>
            <a:r>
              <a:rPr lang="en-US" altLang="zh-CN" sz="3200" dirty="0" err="1">
                <a:solidFill>
                  <a:srgbClr val="FF0000"/>
                </a:solidFill>
              </a:rPr>
              <a:t>r.v.s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530D02C-6C9B-4569-99E8-541839C90EC9}"/>
              </a:ext>
            </a:extLst>
          </p:cNvPr>
          <p:cNvGrpSpPr/>
          <p:nvPr/>
        </p:nvGrpSpPr>
        <p:grpSpPr>
          <a:xfrm>
            <a:off x="457200" y="1650766"/>
            <a:ext cx="8264823" cy="1896404"/>
            <a:chOff x="397565" y="4160034"/>
            <a:chExt cx="8264823" cy="189640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BB5AD87-51B3-4185-8DDA-CB67F9A1A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565" y="4160034"/>
              <a:ext cx="8264823" cy="1896404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40A0578-3F2C-4422-AF5F-028089598DD2}"/>
                </a:ext>
              </a:extLst>
            </p:cNvPr>
            <p:cNvSpPr/>
            <p:nvPr/>
          </p:nvSpPr>
          <p:spPr>
            <a:xfrm>
              <a:off x="1853983" y="4167980"/>
              <a:ext cx="691764" cy="252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20602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002" y="972152"/>
                <a:ext cx="8123386" cy="561121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b="1" dirty="0"/>
                  <a:t>Covariance matrix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𝑮𝒊𝒗𝒆𝒏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𝒗𝒆𝒄𝒕𝒐𝒓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2400" b="1" dirty="0"/>
              </a:p>
              <a:p>
                <a:endParaRPr lang="en-US" altLang="zh-CN" sz="2400" b="1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400" b="1" dirty="0"/>
              </a:p>
              <a:p>
                <a:endParaRPr lang="en-US" altLang="zh-CN" sz="2400" b="1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400" b="1" dirty="0"/>
                  <a:t>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1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1" dirty="0"/>
              </a:p>
              <a:p>
                <a:endParaRPr lang="en-US" altLang="zh-CN" sz="2400" b="1" dirty="0"/>
              </a:p>
              <a:p>
                <a:endParaRPr lang="en-US" altLang="zh-CN" sz="2400" b="1" dirty="0"/>
              </a:p>
              <a:p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400" b="1" dirty="0"/>
              </a:p>
              <a:p>
                <a:endParaRPr lang="en-US" altLang="zh-CN" sz="2400" b="1" dirty="0"/>
              </a:p>
              <a:p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400050" lvl="1" indent="0">
                  <a:buNone/>
                </a:pPr>
                <a:endParaRPr lang="en-US" altLang="zh-CN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002" y="972152"/>
                <a:ext cx="8123386" cy="5611210"/>
              </a:xfrm>
              <a:blipFill>
                <a:blip r:embed="rId2"/>
                <a:stretch>
                  <a:fillRect l="-975" t="-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B8C8286-D6D5-449C-BCD3-5D24DE7C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6.6 Other numerical features (Summaries) of </a:t>
            </a:r>
            <a:r>
              <a:rPr lang="en-US" altLang="zh-CN" sz="3200" dirty="0" err="1">
                <a:solidFill>
                  <a:srgbClr val="FF0000"/>
                </a:solidFill>
              </a:rPr>
              <a:t>r.v.s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768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002" y="972152"/>
                <a:ext cx="8123386" cy="561121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b="1" dirty="0"/>
                  <a:t>Covariance matrix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𝑮𝒊𝒗𝒆𝒏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2400" b="1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/>
              </a:p>
              <a:p>
                <a:endParaRPr lang="en-US" altLang="zh-CN" sz="2400" b="1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𝑪𝒐𝒗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𝑪𝒐𝒗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𝑪𝒐𝒗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𝑪𝒐𝒗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1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𝑽𝒂𝒓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𝑪𝒐𝒗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𝑪𝒐𝒗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𝑽𝒂𝒓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1" dirty="0"/>
              </a:p>
              <a:p>
                <a:endParaRPr lang="en-US" altLang="zh-CN" sz="2400" b="1" dirty="0"/>
              </a:p>
              <a:p>
                <a:endParaRPr lang="en-US" altLang="zh-CN" sz="2400" b="1" dirty="0"/>
              </a:p>
              <a:p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400" b="1" dirty="0"/>
              </a:p>
              <a:p>
                <a:endParaRPr lang="en-US" altLang="zh-CN" sz="2400" b="1" dirty="0"/>
              </a:p>
              <a:p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400050" lvl="1" indent="0">
                  <a:buNone/>
                </a:pPr>
                <a:endParaRPr lang="en-US" altLang="zh-CN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002" y="972152"/>
                <a:ext cx="8123386" cy="5611210"/>
              </a:xfrm>
              <a:blipFill>
                <a:blip r:embed="rId2"/>
                <a:stretch>
                  <a:fillRect l="-975" t="-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B8C8286-D6D5-449C-BCD3-5D24DE7C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6.6 Other numerical features (Summaries) of </a:t>
            </a:r>
            <a:r>
              <a:rPr lang="en-US" altLang="zh-CN" sz="3200" dirty="0" err="1">
                <a:solidFill>
                  <a:srgbClr val="FF0000"/>
                </a:solidFill>
              </a:rPr>
              <a:t>r.v.s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030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002" y="972152"/>
                <a:ext cx="8123386" cy="561121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b="1" dirty="0"/>
                  <a:t>Covariance matrix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𝑮𝒊𝒗𝒆𝒏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400" b="1" dirty="0"/>
                  <a:t>, if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2400" b="1" dirty="0"/>
                  <a:t> distributes as </a:t>
                </a:r>
              </a:p>
              <a:p>
                <a:pPr marL="0" indent="0">
                  <a:buNone/>
                </a:pPr>
                <a:r>
                  <a:rPr lang="en-US" altLang="zh-CN" sz="2400" b="1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𝑵𝒐𝒓𝒎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400" b="1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/>
              </a:p>
              <a:p>
                <a:endParaRPr lang="en-US" altLang="zh-CN" sz="2400" b="1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1" dirty="0"/>
              </a:p>
              <a:p>
                <a:endParaRPr lang="en-US" altLang="zh-CN" sz="2400" b="1" dirty="0"/>
              </a:p>
              <a:p>
                <a:endParaRPr lang="en-US" altLang="zh-CN" sz="2400" b="1" dirty="0"/>
              </a:p>
              <a:p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400" b="1" dirty="0"/>
              </a:p>
              <a:p>
                <a:endParaRPr lang="en-US" altLang="zh-CN" sz="2400" b="1" dirty="0"/>
              </a:p>
              <a:p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400050" lvl="1" indent="0">
                  <a:buNone/>
                </a:pPr>
                <a:endParaRPr lang="en-US" altLang="zh-CN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002" y="972152"/>
                <a:ext cx="8123386" cy="5611210"/>
              </a:xfrm>
              <a:blipFill>
                <a:blip r:embed="rId2"/>
                <a:stretch>
                  <a:fillRect l="-975" t="-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B8C8286-D6D5-449C-BCD3-5D24DE7C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6.6 Other numerical features (Summaries) of </a:t>
            </a:r>
            <a:r>
              <a:rPr lang="en-US" altLang="zh-CN" sz="3200" dirty="0" err="1">
                <a:solidFill>
                  <a:srgbClr val="FF0000"/>
                </a:solidFill>
              </a:rPr>
              <a:t>r.v.s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8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Conditional</a:t>
            </a:r>
            <a:r>
              <a:rPr lang="en-US" dirty="0"/>
              <a:t> PMF for discrete </a:t>
            </a:r>
            <a:r>
              <a:rPr lang="en-US" dirty="0" err="1"/>
              <a:t>r.v.s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C234807-7C4D-4F7F-ADE2-D2B91FBF1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25119"/>
            <a:ext cx="8229600" cy="38642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BC43D6F-A3BE-4D1B-893C-CB6891FAC754}"/>
              </a:ext>
            </a:extLst>
          </p:cNvPr>
          <p:cNvSpPr txBox="1"/>
          <p:nvPr/>
        </p:nvSpPr>
        <p:spPr>
          <a:xfrm>
            <a:off x="822960" y="5502048"/>
            <a:ext cx="7498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Renormalizing make that the sum of all values is equal to 1.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73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Distribution of function of joint</a:t>
            </a:r>
            <a:r>
              <a:rPr lang="en-US" dirty="0"/>
              <a:t> discrete </a:t>
            </a:r>
            <a:r>
              <a:rPr lang="en-US" dirty="0" err="1"/>
              <a:t>r.v.s</a:t>
            </a:r>
            <a:endParaRPr 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38D3C2-80C8-406A-AFB7-01FDDF41374C}"/>
              </a:ext>
            </a:extLst>
          </p:cNvPr>
          <p:cNvSpPr txBox="1"/>
          <p:nvPr/>
        </p:nvSpPr>
        <p:spPr>
          <a:xfrm>
            <a:off x="416000" y="1096310"/>
            <a:ext cx="83119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Definition  </a:t>
            </a:r>
            <a:r>
              <a:rPr lang="en-US" altLang="zh-CN" sz="2400" dirty="0"/>
              <a:t>(distribution for Z=g(X,Y))</a:t>
            </a:r>
            <a:r>
              <a:rPr lang="en-US" altLang="zh-CN" sz="2400" b="1" dirty="0"/>
              <a:t>. </a:t>
            </a:r>
            <a:r>
              <a:rPr lang="en-US" altLang="zh-CN" sz="2400" dirty="0"/>
              <a:t>For discrete r.v.s </a:t>
            </a:r>
            <a:r>
              <a:rPr lang="en-US" altLang="zh-CN" sz="2400" i="1" dirty="0"/>
              <a:t>X </a:t>
            </a:r>
            <a:r>
              <a:rPr lang="en-US" altLang="zh-CN" sz="2400" dirty="0"/>
              <a:t>and </a:t>
            </a:r>
            <a:r>
              <a:rPr lang="en-US" altLang="zh-CN" sz="2400" i="1" dirty="0"/>
              <a:t>Y </a:t>
            </a:r>
            <a:r>
              <a:rPr lang="en-US" altLang="zh-CN" sz="2400" dirty="0"/>
              <a:t>, a new random variable </a:t>
            </a:r>
            <a:r>
              <a:rPr lang="en-US" altLang="zh-CN" sz="2400" i="1" dirty="0"/>
              <a:t>Z</a:t>
            </a:r>
            <a:r>
              <a:rPr lang="en-US" altLang="zh-CN" sz="2400" dirty="0"/>
              <a:t>=g(</a:t>
            </a:r>
            <a:r>
              <a:rPr lang="en-US" altLang="zh-CN" sz="2400" i="1" dirty="0"/>
              <a:t>X</a:t>
            </a:r>
            <a:r>
              <a:rPr lang="en-US" altLang="zh-CN" sz="2400" dirty="0"/>
              <a:t>,</a:t>
            </a:r>
            <a:r>
              <a:rPr lang="en-US" altLang="zh-CN" sz="2400" i="1" dirty="0"/>
              <a:t>Y</a:t>
            </a:r>
            <a:r>
              <a:rPr lang="en-US" altLang="zh-CN" sz="2400" dirty="0"/>
              <a:t>), find </a:t>
            </a:r>
            <a:r>
              <a:rPr lang="en-US" altLang="zh-CN" sz="2400" i="1" dirty="0"/>
              <a:t>Z</a:t>
            </a:r>
            <a:r>
              <a:rPr lang="en-US" altLang="zh-CN" sz="2400" dirty="0"/>
              <a:t>‘s PMF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6772BCA-A3F0-4A97-BAF0-2DDBE29C8F5F}"/>
              </a:ext>
            </a:extLst>
          </p:cNvPr>
          <p:cNvSpPr txBox="1"/>
          <p:nvPr/>
        </p:nvSpPr>
        <p:spPr>
          <a:xfrm>
            <a:off x="569682" y="3167390"/>
            <a:ext cx="650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+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) = ∑</a:t>
            </a:r>
            <a:r>
              <a:rPr lang="en-US" sz="2800" baseline="-25000" dirty="0">
                <a:latin typeface="Garamond"/>
                <a:cs typeface="Garamond"/>
              </a:rPr>
              <a:t>(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baseline="-25000" dirty="0">
                <a:latin typeface="Garamond"/>
                <a:cs typeface="Garamond"/>
              </a:rPr>
              <a:t>, </a:t>
            </a:r>
            <a:r>
              <a:rPr lang="en-US" sz="2800" i="1" baseline="-25000" dirty="0">
                <a:latin typeface="Garamond"/>
                <a:cs typeface="Garamond"/>
              </a:rPr>
              <a:t>y</a:t>
            </a:r>
            <a:r>
              <a:rPr lang="en-US" sz="2800" baseline="-25000" dirty="0">
                <a:latin typeface="Garamond"/>
                <a:cs typeface="Garamond"/>
              </a:rPr>
              <a:t>): 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baseline="-25000" dirty="0">
                <a:latin typeface="Garamond"/>
                <a:cs typeface="Garamond"/>
              </a:rPr>
              <a:t> + </a:t>
            </a:r>
            <a:r>
              <a:rPr lang="en-US" sz="2800" i="1" baseline="-25000" dirty="0">
                <a:latin typeface="Garamond"/>
                <a:cs typeface="Garamond"/>
              </a:rPr>
              <a:t>y</a:t>
            </a:r>
            <a:r>
              <a:rPr lang="en-US" sz="2800" baseline="-25000" dirty="0">
                <a:latin typeface="Garamond"/>
                <a:cs typeface="Garamond"/>
              </a:rPr>
              <a:t> = </a:t>
            </a:r>
            <a:r>
              <a:rPr lang="en-US" sz="2800" i="1" baseline="-25000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D590DFD7-544C-455C-874F-EE92C3B46F3F}"/>
              </a:ext>
            </a:extLst>
          </p:cNvPr>
          <p:cNvSpPr txBox="1"/>
          <p:nvPr/>
        </p:nvSpPr>
        <p:spPr>
          <a:xfrm>
            <a:off x="569682" y="2214995"/>
            <a:ext cx="3770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358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6.1b  Cards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69603" y="2622550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728453" y="2622550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93653" y="2622550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530350"/>
            <a:ext cx="438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There is a box with 4 cards: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46914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draw two cards without replacement.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58853" y="2622550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358140"/>
            <a:ext cx="8229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is the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of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sum of the face values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477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6.1b </a:t>
            </a:r>
            <a:r>
              <a:rPr lang="en-US" dirty="0"/>
              <a:t>Cards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05240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04" y="2020560"/>
            <a:ext cx="7920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dirty="0">
                <a:latin typeface="Garamond"/>
                <a:cs typeface="Garamond"/>
              </a:rPr>
              <a:t> =</a:t>
            </a:r>
            <a:r>
              <a:rPr lang="en-US" sz="2800" dirty="0">
                <a:latin typeface="Franklin Gothic Medium"/>
                <a:cs typeface="Franklin Gothic Medium"/>
              </a:rPr>
              <a:t> ordered pairs of cards, equally likely outcomes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304" y="2593320"/>
            <a:ext cx="446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dirty="0">
                <a:latin typeface="Franklin Gothic Medium"/>
                <a:cs typeface="Franklin Gothic Medium"/>
              </a:rPr>
              <a:t>face value on first card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304" y="3116540"/>
            <a:ext cx="530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dirty="0">
                <a:latin typeface="Franklin Gothic Medium"/>
                <a:cs typeface="Franklin Gothic Medium"/>
              </a:rPr>
              <a:t>face value on second card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970010"/>
            <a:ext cx="4561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We want the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+ </a:t>
            </a:r>
            <a:r>
              <a:rPr lang="en-US" sz="2800" i="1" dirty="0">
                <a:latin typeface="Garamond"/>
                <a:cs typeface="Garamond"/>
              </a:rPr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" y="5284460"/>
            <a:ext cx="7253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    =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1,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3) +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2,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2) +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3,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1)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470024" y="5788839"/>
            <a:ext cx="6435725" cy="553740"/>
            <a:chOff x="1470024" y="5731689"/>
            <a:chExt cx="6435725" cy="553740"/>
          </a:xfrm>
        </p:grpSpPr>
        <p:sp>
          <p:nvSpPr>
            <p:cNvPr id="11" name="TextBox 10"/>
            <p:cNvSpPr txBox="1"/>
            <p:nvPr/>
          </p:nvSpPr>
          <p:spPr>
            <a:xfrm>
              <a:off x="2025650" y="5823764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933"/>
                  </a:solidFill>
                  <a:latin typeface="Garamond"/>
                  <a:cs typeface="Garamond"/>
                </a:rPr>
                <a:t>1/12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26218" y="5817414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933"/>
                  </a:solidFill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70695" y="5817414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933"/>
                  </a:solidFill>
                  <a:latin typeface="Garamond"/>
                  <a:cs typeface="Garamond"/>
                </a:rPr>
                <a:t>1/12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2332037" y="4869676"/>
              <a:ext cx="171450" cy="1895475"/>
            </a:xfrm>
            <a:prstGeom prst="rightBrace">
              <a:avLst>
                <a:gd name="adj1" fmla="val 41666"/>
                <a:gd name="adj2" fmla="val 50000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4598988" y="4869677"/>
              <a:ext cx="171450" cy="1895475"/>
            </a:xfrm>
            <a:prstGeom prst="rightBrace">
              <a:avLst>
                <a:gd name="adj1" fmla="val 41666"/>
                <a:gd name="adj2" fmla="val 50000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Brace 15"/>
            <p:cNvSpPr/>
            <p:nvPr/>
          </p:nvSpPr>
          <p:spPr>
            <a:xfrm rot="5400000">
              <a:off x="6872287" y="4869678"/>
              <a:ext cx="171450" cy="1895475"/>
            </a:xfrm>
            <a:prstGeom prst="rightBrace">
              <a:avLst>
                <a:gd name="adj1" fmla="val 41666"/>
                <a:gd name="adj2" fmla="val 50000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467304" y="4647108"/>
            <a:ext cx="2107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4) 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2574728" y="4671248"/>
            <a:ext cx="1108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1/6.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658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distribution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03010"/>
            <a:ext cx="1793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general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1900" y="2037040"/>
            <a:ext cx="650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+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) = ∑</a:t>
            </a:r>
            <a:r>
              <a:rPr lang="en-US" sz="2800" baseline="-25000" dirty="0">
                <a:latin typeface="Garamond"/>
                <a:cs typeface="Garamond"/>
              </a:rPr>
              <a:t>(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baseline="-25000" dirty="0">
                <a:latin typeface="Garamond"/>
                <a:cs typeface="Garamond"/>
              </a:rPr>
              <a:t>, </a:t>
            </a:r>
            <a:r>
              <a:rPr lang="en-US" sz="2800" i="1" baseline="-25000" dirty="0">
                <a:latin typeface="Garamond"/>
                <a:cs typeface="Garamond"/>
              </a:rPr>
              <a:t>y</a:t>
            </a:r>
            <a:r>
              <a:rPr lang="en-US" sz="2800" baseline="-25000" dirty="0">
                <a:latin typeface="Garamond"/>
                <a:cs typeface="Garamond"/>
              </a:rPr>
              <a:t>): 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baseline="-25000" dirty="0">
                <a:latin typeface="Garamond"/>
                <a:cs typeface="Garamond"/>
              </a:rPr>
              <a:t> + </a:t>
            </a:r>
            <a:r>
              <a:rPr lang="en-US" sz="2800" i="1" baseline="-25000" dirty="0">
                <a:latin typeface="Garamond"/>
                <a:cs typeface="Garamond"/>
              </a:rPr>
              <a:t>y</a:t>
            </a:r>
            <a:r>
              <a:rPr lang="en-US" sz="2800" baseline="-25000" dirty="0">
                <a:latin typeface="Garamond"/>
                <a:cs typeface="Garamond"/>
              </a:rPr>
              <a:t> = </a:t>
            </a:r>
            <a:r>
              <a:rPr lang="en-US" sz="2800" i="1" baseline="-25000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58760"/>
            <a:ext cx="6691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 calculate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+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we need to know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4241" y="3519010"/>
            <a:ext cx="3770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21766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every pair of values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5092184"/>
            <a:ext cx="5365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This is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joint </a:t>
            </a:r>
            <a:r>
              <a:rPr lang="en-US" sz="2800" dirty="0" err="1">
                <a:solidFill>
                  <a:srgbClr val="FF9933"/>
                </a:solidFill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.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 of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.</a:t>
            </a:r>
            <a:endParaRPr lang="en-US" sz="2800" i="1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819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6.1b </a:t>
            </a:r>
            <a:r>
              <a:rPr lang="en-US" dirty="0"/>
              <a:t>Cards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968650"/>
              </p:ext>
            </p:extLst>
          </p:nvPr>
        </p:nvGraphicFramePr>
        <p:xfrm>
          <a:off x="1307525" y="3532832"/>
          <a:ext cx="3167316" cy="28321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 flipH="1" flipV="1">
            <a:off x="837625" y="3062932"/>
            <a:ext cx="469900" cy="46990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45018" y="3002576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19884" y="3014362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39034" y="3036559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0298" y="3002576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2808" y="3746499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2808" y="4407246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2808" y="5129261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1812" y="5790008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44258" y="2774949"/>
            <a:ext cx="48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0070" y="3202631"/>
            <a:ext cx="456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Y</a:t>
            </a:r>
          </a:p>
        </p:txBody>
      </p:sp>
      <p:grpSp>
        <p:nvGrpSpPr>
          <p:cNvPr id="184" name="Group 183"/>
          <p:cNvGrpSpPr/>
          <p:nvPr/>
        </p:nvGrpSpPr>
        <p:grpSpPr>
          <a:xfrm>
            <a:off x="1695450" y="3457442"/>
            <a:ext cx="2835479" cy="2609097"/>
            <a:chOff x="1695450" y="3565392"/>
            <a:chExt cx="2835479" cy="2609097"/>
          </a:xfrm>
        </p:grpSpPr>
        <p:grpSp>
          <p:nvGrpSpPr>
            <p:cNvPr id="77" name="Group 76"/>
            <p:cNvGrpSpPr/>
            <p:nvPr/>
          </p:nvGrpSpPr>
          <p:grpSpPr>
            <a:xfrm>
              <a:off x="3289300" y="3565392"/>
              <a:ext cx="460579" cy="496222"/>
              <a:chOff x="6178550" y="4114284"/>
              <a:chExt cx="460579" cy="496222"/>
            </a:xfrm>
          </p:grpSpPr>
          <p:sp>
            <p:nvSpPr>
              <p:cNvPr id="78" name="Right Triangle 77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4</a:t>
                </a: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2476500" y="4267259"/>
              <a:ext cx="460579" cy="496222"/>
              <a:chOff x="6178550" y="4114284"/>
              <a:chExt cx="460579" cy="496222"/>
            </a:xfrm>
          </p:grpSpPr>
          <p:sp>
            <p:nvSpPr>
              <p:cNvPr id="87" name="Right Triangle 86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4</a:t>
                </a: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1695450" y="4976400"/>
              <a:ext cx="460579" cy="496222"/>
              <a:chOff x="6178550" y="4114284"/>
              <a:chExt cx="460579" cy="496222"/>
            </a:xfrm>
          </p:grpSpPr>
          <p:sp>
            <p:nvSpPr>
              <p:cNvPr id="120" name="Right Triangle 119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4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476500" y="3565392"/>
              <a:ext cx="460579" cy="496222"/>
              <a:chOff x="6178550" y="4114284"/>
              <a:chExt cx="460579" cy="496222"/>
            </a:xfrm>
          </p:grpSpPr>
          <p:sp>
            <p:nvSpPr>
              <p:cNvPr id="75" name="Right Triangle 74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3</a:t>
                </a: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695450" y="4267259"/>
              <a:ext cx="460579" cy="496222"/>
              <a:chOff x="6178550" y="4114284"/>
              <a:chExt cx="460579" cy="496222"/>
            </a:xfrm>
          </p:grpSpPr>
          <p:sp>
            <p:nvSpPr>
              <p:cNvPr id="84" name="Right Triangle 83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3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695450" y="3565392"/>
              <a:ext cx="460579" cy="496222"/>
              <a:chOff x="6178550" y="4114284"/>
              <a:chExt cx="460579" cy="496222"/>
            </a:xfrm>
          </p:grpSpPr>
          <p:sp>
            <p:nvSpPr>
              <p:cNvPr id="71" name="Right Triangle 70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2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4070350" y="3565392"/>
              <a:ext cx="460579" cy="496222"/>
              <a:chOff x="6178550" y="4114284"/>
              <a:chExt cx="460579" cy="496222"/>
            </a:xfrm>
          </p:grpSpPr>
          <p:sp>
            <p:nvSpPr>
              <p:cNvPr id="81" name="Right Triangle 80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5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3289300" y="4267259"/>
              <a:ext cx="460579" cy="496222"/>
              <a:chOff x="6178550" y="4114284"/>
              <a:chExt cx="460579" cy="496222"/>
            </a:xfrm>
          </p:grpSpPr>
          <p:sp>
            <p:nvSpPr>
              <p:cNvPr id="90" name="Right Triangle 89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5</a:t>
                </a: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2476500" y="4976400"/>
              <a:ext cx="460579" cy="496222"/>
              <a:chOff x="6178550" y="4114284"/>
              <a:chExt cx="460579" cy="496222"/>
            </a:xfrm>
          </p:grpSpPr>
          <p:sp>
            <p:nvSpPr>
              <p:cNvPr id="123" name="Right Triangle 122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5</a:t>
                </a:r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1695450" y="5678267"/>
              <a:ext cx="460579" cy="496222"/>
              <a:chOff x="6178550" y="4114284"/>
              <a:chExt cx="460579" cy="496222"/>
            </a:xfrm>
          </p:grpSpPr>
          <p:sp>
            <p:nvSpPr>
              <p:cNvPr id="132" name="Right Triangle 131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5</a:t>
                </a: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070350" y="4267259"/>
              <a:ext cx="460579" cy="496222"/>
              <a:chOff x="6178550" y="4114284"/>
              <a:chExt cx="460579" cy="496222"/>
            </a:xfrm>
          </p:grpSpPr>
          <p:sp>
            <p:nvSpPr>
              <p:cNvPr id="93" name="Right Triangle 92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6</a:t>
                </a: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3289300" y="4976400"/>
              <a:ext cx="460579" cy="496222"/>
              <a:chOff x="6178550" y="4114284"/>
              <a:chExt cx="460579" cy="496222"/>
            </a:xfrm>
          </p:grpSpPr>
          <p:sp>
            <p:nvSpPr>
              <p:cNvPr id="126" name="Right Triangle 125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6</a:t>
                </a: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2476500" y="5678267"/>
              <a:ext cx="460579" cy="496222"/>
              <a:chOff x="6178550" y="4114284"/>
              <a:chExt cx="460579" cy="496222"/>
            </a:xfrm>
          </p:grpSpPr>
          <p:sp>
            <p:nvSpPr>
              <p:cNvPr id="135" name="Right Triangle 134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6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4070350" y="4976400"/>
              <a:ext cx="460579" cy="496222"/>
              <a:chOff x="6178550" y="4114284"/>
              <a:chExt cx="460579" cy="496222"/>
            </a:xfrm>
          </p:grpSpPr>
          <p:sp>
            <p:nvSpPr>
              <p:cNvPr id="129" name="Right Triangle 128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7</a:t>
                </a: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3289300" y="5678267"/>
              <a:ext cx="460579" cy="496222"/>
              <a:chOff x="6178550" y="4114284"/>
              <a:chExt cx="460579" cy="496222"/>
            </a:xfrm>
          </p:grpSpPr>
          <p:sp>
            <p:nvSpPr>
              <p:cNvPr id="138" name="Right Triangle 137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7</a:t>
                </a: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4070350" y="5678267"/>
              <a:ext cx="460579" cy="496222"/>
              <a:chOff x="6178550" y="4114284"/>
              <a:chExt cx="460579" cy="496222"/>
            </a:xfrm>
          </p:grpSpPr>
          <p:sp>
            <p:nvSpPr>
              <p:cNvPr id="141" name="Right Triangle 140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8</a:t>
                </a:r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089209" y="1314450"/>
            <a:ext cx="2746732" cy="4365498"/>
            <a:chOff x="2089209" y="1422400"/>
            <a:chExt cx="2746732" cy="4365498"/>
          </a:xfrm>
        </p:grpSpPr>
        <p:cxnSp>
          <p:nvCxnSpPr>
            <p:cNvPr id="144" name="Straight Connector 143"/>
            <p:cNvCxnSpPr>
              <a:stCxn id="120" idx="2"/>
              <a:endCxn id="87" idx="5"/>
            </p:cNvCxnSpPr>
            <p:nvPr/>
          </p:nvCxnSpPr>
          <p:spPr>
            <a:xfrm flipV="1">
              <a:off x="2095560" y="4557076"/>
              <a:ext cx="580995" cy="50908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87" idx="2"/>
              <a:endCxn id="78" idx="5"/>
            </p:cNvCxnSpPr>
            <p:nvPr/>
          </p:nvCxnSpPr>
          <p:spPr>
            <a:xfrm flipV="1">
              <a:off x="2876610" y="3855209"/>
              <a:ext cx="612745" cy="50181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689410" y="2744133"/>
              <a:ext cx="1120170" cy="917372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2095560" y="3861559"/>
              <a:ext cx="580995" cy="50908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2866373" y="2070100"/>
              <a:ext cx="1943207" cy="1591404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2089209" y="1422400"/>
              <a:ext cx="2734092" cy="2239105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685285" y="3861559"/>
              <a:ext cx="580995" cy="50908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2876610" y="4574014"/>
              <a:ext cx="612745" cy="50908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2089209" y="5283155"/>
              <a:ext cx="587346" cy="50474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4462201" y="3372688"/>
              <a:ext cx="361100" cy="295726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2876610" y="5274688"/>
              <a:ext cx="612745" cy="50181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3689410" y="4548613"/>
              <a:ext cx="580995" cy="50908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4470460" y="4061615"/>
              <a:ext cx="361100" cy="295726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3685285" y="5272567"/>
              <a:ext cx="585120" cy="5090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V="1">
              <a:off x="4474841" y="4776787"/>
              <a:ext cx="361100" cy="295726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4462201" y="5481584"/>
              <a:ext cx="361100" cy="295726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Rectangle 172"/>
          <p:cNvSpPr/>
          <p:nvPr/>
        </p:nvSpPr>
        <p:spPr>
          <a:xfrm>
            <a:off x="516985" y="1962150"/>
            <a:ext cx="3753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>
                <a:latin typeface="Franklin Gothic Medium"/>
                <a:cs typeface="Franklin Gothic Medium"/>
              </a:rPr>
              <a:t>joint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of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:</a:t>
            </a:r>
            <a:endParaRPr lang="en-US" sz="2800" i="1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5274844" y="5850977"/>
            <a:ext cx="2619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of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</a:p>
        </p:txBody>
      </p:sp>
      <p:graphicFrame>
        <p:nvGraphicFramePr>
          <p:cNvPr id="176" name="Table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42495"/>
              </p:ext>
            </p:extLst>
          </p:nvPr>
        </p:nvGraphicFramePr>
        <p:xfrm>
          <a:off x="5663685" y="1061790"/>
          <a:ext cx="1695966" cy="469011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47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01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01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1/6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01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1/6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01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1/3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01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1/6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01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1/6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01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50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you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69603" y="2622550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728453" y="2622550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93653" y="2622550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530350"/>
            <a:ext cx="438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There is a box with 4 cards: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94592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draw two cards without replacement.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58853" y="2622550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4710440"/>
            <a:ext cx="8229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is the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of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larger face value max(X,Y) 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549532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if you draw the cards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with replacement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201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385052-83CB-49E4-B513-73386C6A6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95097"/>
            <a:ext cx="8229599" cy="5284258"/>
          </a:xfrm>
        </p:spPr>
        <p:txBody>
          <a:bodyPr/>
          <a:lstStyle/>
          <a:p>
            <a:pPr>
              <a:buAutoNum type="arabicPlain"/>
            </a:pPr>
            <a:r>
              <a:rPr lang="en-US" altLang="zh-CN" sz="2800" dirty="0"/>
              <a:t>Joint Distribution Functions</a:t>
            </a:r>
          </a:p>
          <a:p>
            <a:pPr>
              <a:buAutoNum type="arabicPlain"/>
            </a:pPr>
            <a:r>
              <a:rPr lang="en-US" altLang="zh-CN" sz="2800" dirty="0"/>
              <a:t>Independent Random Variables</a:t>
            </a:r>
          </a:p>
          <a:p>
            <a:pPr>
              <a:buAutoNum type="arabicPlain"/>
            </a:pPr>
            <a:r>
              <a:rPr lang="en-US" altLang="zh-CN" sz="2800" dirty="0"/>
              <a:t>Sums of Independent Random Variables </a:t>
            </a:r>
          </a:p>
          <a:p>
            <a:pPr>
              <a:buAutoNum type="arabicPlain"/>
            </a:pPr>
            <a:r>
              <a:rPr lang="en-US" altLang="zh-CN" sz="2800" dirty="0"/>
              <a:t>Conditional Distributions: Discrete Case</a:t>
            </a:r>
          </a:p>
          <a:p>
            <a:pPr>
              <a:buAutoNum type="arabicPlain"/>
            </a:pPr>
            <a:r>
              <a:rPr lang="en-US" altLang="zh-CN" sz="2800" dirty="0"/>
              <a:t>Conditional Distributions: Continuous Case</a:t>
            </a:r>
          </a:p>
          <a:p>
            <a:pPr>
              <a:buAutoNum type="arabicPlain"/>
            </a:pPr>
            <a:r>
              <a:rPr lang="en-US" altLang="zh-CN" sz="2800" dirty="0"/>
              <a:t>Order Statistics</a:t>
            </a:r>
          </a:p>
          <a:p>
            <a:pPr>
              <a:buAutoNum type="arabicPlain"/>
            </a:pPr>
            <a:r>
              <a:rPr lang="en-US" altLang="zh-CN" sz="2800" dirty="0"/>
              <a:t>Joint Probability Distribution of Functions of Random Variables</a:t>
            </a:r>
          </a:p>
          <a:p>
            <a:pPr>
              <a:buAutoNum type="arabicPlain"/>
            </a:pPr>
            <a:r>
              <a:rPr lang="en-US" altLang="zh-CN" sz="2800" dirty="0"/>
              <a:t>Exchangeable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1582034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probabilities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27947" y="5852477"/>
            <a:ext cx="390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 = ∑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923373"/>
              </p:ext>
            </p:extLst>
          </p:nvPr>
        </p:nvGraphicFramePr>
        <p:xfrm>
          <a:off x="2491214" y="1869430"/>
          <a:ext cx="3167316" cy="28321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 flipH="1" flipV="1">
            <a:off x="2021314" y="1399530"/>
            <a:ext cx="469900" cy="46990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8707" y="1339174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3573" y="1350960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22723" y="1373157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03987" y="1339174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6497" y="2083097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56497" y="2743844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56497" y="3465859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75501" y="4126606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7947" y="1111547"/>
            <a:ext cx="48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13759" y="1539229"/>
            <a:ext cx="456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Y</a:t>
            </a:r>
          </a:p>
        </p:txBody>
      </p: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37882"/>
              </p:ext>
            </p:extLst>
          </p:nvPr>
        </p:nvGraphicFramePr>
        <p:xfrm>
          <a:off x="2491214" y="4967931"/>
          <a:ext cx="3167316" cy="70802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04986"/>
              </p:ext>
            </p:extLst>
          </p:nvPr>
        </p:nvGraphicFramePr>
        <p:xfrm>
          <a:off x="5901164" y="1877050"/>
          <a:ext cx="791829" cy="28321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6" name="TextBox 85"/>
          <p:cNvSpPr txBox="1"/>
          <p:nvPr/>
        </p:nvSpPr>
        <p:spPr>
          <a:xfrm rot="16200000">
            <a:off x="5192676" y="2913121"/>
            <a:ext cx="390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= ∑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025863"/>
              </p:ext>
            </p:extLst>
          </p:nvPr>
        </p:nvGraphicFramePr>
        <p:xfrm>
          <a:off x="5901164" y="4967931"/>
          <a:ext cx="791829" cy="70802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84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6.1c </a:t>
            </a:r>
            <a:r>
              <a:rPr lang="en-US" dirty="0"/>
              <a:t>Red and blue balls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have </a:t>
            </a:r>
            <a:r>
              <a:rPr lang="en-US" sz="28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3 red balls </a:t>
            </a:r>
            <a:r>
              <a:rPr lang="en-US" sz="2800" dirty="0">
                <a:latin typeface="Franklin Gothic Medium"/>
                <a:cs typeface="Franklin Gothic Medium"/>
              </a:rPr>
              <a:t>and </a:t>
            </a:r>
            <a:r>
              <a:rPr lang="en-US" sz="2800" dirty="0">
                <a:solidFill>
                  <a:schemeClr val="accent6"/>
                </a:solidFill>
                <a:latin typeface="Franklin Gothic Medium"/>
                <a:cs typeface="Franklin Gothic Medium"/>
              </a:rPr>
              <a:t>2 blue balls</a:t>
            </a:r>
            <a:r>
              <a:rPr lang="en-US" sz="2800" dirty="0">
                <a:latin typeface="Franklin Gothic Medium"/>
                <a:cs typeface="Franklin Gothic Medium"/>
              </a:rPr>
              <a:t>. Draw 2 balls at random. Let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be the number of </a:t>
            </a:r>
            <a:r>
              <a:rPr lang="en-US" sz="2800" dirty="0">
                <a:solidFill>
                  <a:schemeClr val="accent6"/>
                </a:solidFill>
                <a:latin typeface="Franklin Gothic Medium"/>
                <a:cs typeface="Franklin Gothic Medium"/>
              </a:rPr>
              <a:t>blue</a:t>
            </a:r>
            <a:r>
              <a:rPr lang="en-US" sz="2800" dirty="0">
                <a:latin typeface="Franklin Gothic Medium"/>
                <a:cs typeface="Franklin Gothic Medium"/>
              </a:rPr>
              <a:t> balls drawn.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307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Replace the 2 balls and draw one ball. Let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be the number of </a:t>
            </a:r>
            <a:r>
              <a:rPr lang="en-US" sz="2800" dirty="0">
                <a:solidFill>
                  <a:schemeClr val="accent6"/>
                </a:solidFill>
                <a:latin typeface="Franklin Gothic Medium"/>
                <a:cs typeface="Franklin Gothic Medium"/>
              </a:rPr>
              <a:t>blue</a:t>
            </a:r>
            <a:r>
              <a:rPr lang="en-US" sz="2800" dirty="0">
                <a:latin typeface="Franklin Gothic Medium"/>
                <a:cs typeface="Franklin Gothic Medium"/>
              </a:rPr>
              <a:t> balls drawn this time.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366631"/>
              </p:ext>
            </p:extLst>
          </p:nvPr>
        </p:nvGraphicFramePr>
        <p:xfrm>
          <a:off x="3138909" y="4170759"/>
          <a:ext cx="2375487" cy="141605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18/50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6/50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12/50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2/50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461454" y="3443653"/>
            <a:ext cx="2813855" cy="2001630"/>
            <a:chOff x="2461454" y="3443653"/>
            <a:chExt cx="2813855" cy="2001630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2669009" y="3700859"/>
              <a:ext cx="469900" cy="469900"/>
            </a:xfrm>
            <a:prstGeom prst="line">
              <a:avLst/>
            </a:prstGeom>
            <a:ln w="12700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76402" y="3640503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51268" y="3652289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70418" y="3674486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4192" y="4384426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04192" y="5045173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46163" y="3443653"/>
              <a:ext cx="485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X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1454" y="3840558"/>
              <a:ext cx="456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Y</a:t>
              </a:r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28356"/>
              </p:ext>
            </p:extLst>
          </p:nvPr>
        </p:nvGraphicFramePr>
        <p:xfrm>
          <a:off x="5793209" y="4170759"/>
          <a:ext cx="791829" cy="141605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3/5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2/5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996412"/>
              </p:ext>
            </p:extLst>
          </p:nvPr>
        </p:nvGraphicFramePr>
        <p:xfrm>
          <a:off x="3138909" y="5872559"/>
          <a:ext cx="2375487" cy="70802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3/10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6/10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511358" y="5971926"/>
            <a:ext cx="48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97508" y="3489423"/>
            <a:ext cx="456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810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discrete </a:t>
            </a:r>
            <a:r>
              <a:rPr lang="en-US" dirty="0" err="1"/>
              <a:t>r.v.s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2350" y="2385080"/>
            <a:ext cx="699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Franklin Gothic Medium"/>
                <a:cs typeface="Franklin Gothic Medium"/>
              </a:rPr>
              <a:t>and</a:t>
            </a:r>
            <a:r>
              <a:rPr lang="en-US" sz="2800" i="1" dirty="0">
                <a:latin typeface="Garamond"/>
                <a:cs typeface="Garamond"/>
              </a:rPr>
              <a:t> Y </a:t>
            </a:r>
            <a:r>
              <a:rPr lang="en-US" sz="2800" dirty="0">
                <a:latin typeface="Franklin Gothic Medium"/>
                <a:cs typeface="Franklin Gothic Medium"/>
              </a:rPr>
              <a:t>are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independent</a:t>
            </a:r>
            <a:r>
              <a:rPr lang="en-US" sz="2800" dirty="0">
                <a:latin typeface="Franklin Gothic Medium"/>
                <a:cs typeface="Franklin Gothic Medium"/>
              </a:rPr>
              <a:t> if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16104" y="3080710"/>
            <a:ext cx="60880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Garamond"/>
                <a:cs typeface="Garamond"/>
              </a:rPr>
              <a:t>P</a:t>
            </a:r>
            <a:r>
              <a:rPr lang="en-US" sz="3200" dirty="0">
                <a:latin typeface="Garamond"/>
                <a:cs typeface="Garamond"/>
              </a:rPr>
              <a:t>(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 = 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, </a:t>
            </a:r>
            <a:r>
              <a:rPr lang="en-US" sz="3200" i="1" dirty="0">
                <a:latin typeface="Garamond"/>
                <a:cs typeface="Garamond"/>
              </a:rPr>
              <a:t>Y</a:t>
            </a:r>
            <a:r>
              <a:rPr lang="en-US" sz="3200" dirty="0">
                <a:latin typeface="Garamond"/>
                <a:cs typeface="Garamond"/>
              </a:rPr>
              <a:t> = </a:t>
            </a:r>
            <a:r>
              <a:rPr lang="en-US" sz="3200" i="1" dirty="0">
                <a:latin typeface="Garamond"/>
                <a:cs typeface="Garamond"/>
              </a:rPr>
              <a:t>y</a:t>
            </a:r>
            <a:r>
              <a:rPr lang="en-US" sz="3200" dirty="0">
                <a:latin typeface="Garamond"/>
                <a:cs typeface="Garamond"/>
              </a:rPr>
              <a:t>) = </a:t>
            </a:r>
            <a:r>
              <a:rPr lang="en-US" sz="3200" i="1" dirty="0">
                <a:latin typeface="Garamond"/>
                <a:cs typeface="Garamond"/>
              </a:rPr>
              <a:t>P</a:t>
            </a:r>
            <a:r>
              <a:rPr lang="en-US" sz="3200" dirty="0">
                <a:latin typeface="Garamond"/>
                <a:cs typeface="Garamond"/>
              </a:rPr>
              <a:t>(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 = 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) </a:t>
            </a:r>
            <a:r>
              <a:rPr lang="en-US" sz="3200" i="1" dirty="0">
                <a:latin typeface="Garamond"/>
                <a:cs typeface="Garamond"/>
              </a:rPr>
              <a:t>P</a:t>
            </a:r>
            <a:r>
              <a:rPr lang="en-US" sz="3200" dirty="0">
                <a:latin typeface="Garamond"/>
                <a:cs typeface="Garamond"/>
              </a:rPr>
              <a:t>(</a:t>
            </a:r>
            <a:r>
              <a:rPr lang="en-US" sz="3200" i="1" dirty="0">
                <a:latin typeface="Garamond"/>
                <a:cs typeface="Garamond"/>
              </a:rPr>
              <a:t>Y</a:t>
            </a:r>
            <a:r>
              <a:rPr lang="en-US" sz="3200" dirty="0">
                <a:latin typeface="Garamond"/>
                <a:cs typeface="Garamond"/>
              </a:rPr>
              <a:t> = </a:t>
            </a:r>
            <a:r>
              <a:rPr lang="en-US" sz="3200" i="1" dirty="0">
                <a:latin typeface="Garamond"/>
                <a:cs typeface="Garamond"/>
              </a:rPr>
              <a:t>y</a:t>
            </a:r>
            <a:r>
              <a:rPr lang="en-US" sz="32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2350" y="3781108"/>
            <a:ext cx="681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all possible values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000" y="2329190"/>
            <a:ext cx="7404100" cy="21209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7200" y="1440190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and</a:t>
            </a:r>
            <a:r>
              <a:rPr lang="en-US" sz="2800" i="1" dirty="0">
                <a:latin typeface="Garamond"/>
                <a:cs typeface="Garamond"/>
              </a:rPr>
              <a:t> Y </a:t>
            </a:r>
            <a:r>
              <a:rPr lang="en-US" sz="2800" dirty="0">
                <a:latin typeface="Franklin Gothic Medium"/>
                <a:cs typeface="Franklin Gothic Medium"/>
              </a:rPr>
              <a:t>be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discrete</a:t>
            </a:r>
            <a:r>
              <a:rPr lang="en-US" sz="2800" dirty="0">
                <a:latin typeface="Franklin Gothic Medium"/>
                <a:cs typeface="Franklin Gothic Medium"/>
              </a:rPr>
              <a:t> random variables.</a:t>
            </a:r>
          </a:p>
        </p:txBody>
      </p:sp>
    </p:spTree>
    <p:extLst>
      <p:ext uri="{BB962C8B-B14F-4D97-AF65-F5344CB8AC3E}">
        <p14:creationId xmlns:p14="http://schemas.microsoft.com/office/powerpoint/2010/main" val="2303566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discrete </a:t>
            </a:r>
            <a:r>
              <a:rPr lang="en-US" dirty="0" err="1"/>
              <a:t>r.v.s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9368" y="4973802"/>
            <a:ext cx="717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Find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Franklin Gothic Medium"/>
                <a:cs typeface="Franklin Gothic Medium"/>
              </a:rPr>
              <a:t> so that </a:t>
            </a:r>
            <a:r>
              <a:rPr lang="en-US" altLang="zh-CN" sz="2800" i="1" dirty="0">
                <a:latin typeface="Garamond"/>
                <a:cs typeface="Garamond"/>
              </a:rPr>
              <a:t>X</a:t>
            </a:r>
            <a:r>
              <a:rPr lang="en-US" altLang="zh-CN" sz="2800" dirty="0">
                <a:latin typeface="Garamond"/>
                <a:cs typeface="Garamond"/>
              </a:rPr>
              <a:t> </a:t>
            </a:r>
            <a:r>
              <a:rPr lang="en-US" altLang="zh-CN" sz="2800" dirty="0">
                <a:latin typeface="Franklin Gothic Medium"/>
                <a:cs typeface="Franklin Gothic Medium"/>
              </a:rPr>
              <a:t>and</a:t>
            </a:r>
            <a:r>
              <a:rPr lang="en-US" altLang="zh-CN" sz="2800" i="1" dirty="0">
                <a:latin typeface="Garamond"/>
                <a:cs typeface="Garamond"/>
              </a:rPr>
              <a:t> Y </a:t>
            </a:r>
            <a:r>
              <a:rPr lang="en-US" sz="2800" dirty="0">
                <a:latin typeface="Franklin Gothic Medium"/>
                <a:cs typeface="Franklin Gothic Medium"/>
              </a:rPr>
              <a:t>are independent.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1440190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Jiont</a:t>
            </a:r>
            <a:r>
              <a:rPr lang="en-US" sz="2800" i="1" dirty="0">
                <a:latin typeface="Garamond"/>
                <a:cs typeface="Garamond"/>
              </a:rPr>
              <a:t> PMF of 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and</a:t>
            </a:r>
            <a:r>
              <a:rPr lang="en-US" sz="2800" i="1" dirty="0">
                <a:latin typeface="Garamond"/>
                <a:cs typeface="Garamond"/>
              </a:rPr>
              <a:t> Y is as following: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D143BF-E3ED-42D6-9219-EFDDFFA8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90" y="2143125"/>
            <a:ext cx="45339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25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6.1d 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Alice tosses 3 coins and so does Bob. What is the probability they get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the same </a:t>
            </a:r>
            <a:r>
              <a:rPr lang="en-US" sz="2800" dirty="0">
                <a:latin typeface="Franklin Gothic Medium"/>
                <a:cs typeface="Franklin Gothic Medium"/>
              </a:rPr>
              <a:t>number of heads?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506990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38840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 / </a:t>
            </a:r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be Alice’s / Bob’s number of heads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70350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Each of</a:t>
            </a:r>
            <a:r>
              <a:rPr lang="en-US" sz="2800" i="1" dirty="0">
                <a:latin typeface="Garamond"/>
                <a:cs typeface="Garamond"/>
              </a:rPr>
              <a:t> A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is </a:t>
            </a:r>
            <a:r>
              <a:rPr lang="en-US" sz="2800" dirty="0">
                <a:latin typeface="Garamond"/>
                <a:cs typeface="Garamond"/>
              </a:rPr>
              <a:t>Binomial(3, ½)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806950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are independent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88000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We want to know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25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850192" y="3651631"/>
            <a:ext cx="3937288" cy="2063008"/>
            <a:chOff x="850192" y="3657981"/>
            <a:chExt cx="3937288" cy="2063008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241800" y="5184406"/>
              <a:ext cx="545680" cy="5365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 rot="18593006">
              <a:off x="2474778" y="2033395"/>
              <a:ext cx="591718" cy="3840890"/>
            </a:xfrm>
            <a:prstGeom prst="roundRect">
              <a:avLst>
                <a:gd name="adj" fmla="val 48411"/>
              </a:avLst>
            </a:prstGeom>
            <a:solidFill>
              <a:srgbClr val="D9D9D9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altLang="zh-CN" dirty="0"/>
              <a:t>6.1d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79840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Solution 1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65175"/>
              </p:ext>
            </p:extLst>
          </p:nvPr>
        </p:nvGraphicFramePr>
        <p:xfrm>
          <a:off x="1178685" y="2527120"/>
          <a:ext cx="3167316" cy="28321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L w="12700" cmpd="sng">
                      <a:noFill/>
                    </a:lnL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501230" y="1769237"/>
            <a:ext cx="3595119" cy="3415169"/>
            <a:chOff x="501230" y="1769237"/>
            <a:chExt cx="3595119" cy="3415169"/>
          </a:xfrm>
        </p:grpSpPr>
        <p:cxnSp>
          <p:nvCxnSpPr>
            <p:cNvPr id="18" name="Straight Connector 17"/>
            <p:cNvCxnSpPr/>
            <p:nvPr/>
          </p:nvCxnSpPr>
          <p:spPr>
            <a:xfrm flipH="1" flipV="1">
              <a:off x="708785" y="2057220"/>
              <a:ext cx="469900" cy="469900"/>
            </a:xfrm>
            <a:prstGeom prst="line">
              <a:avLst/>
            </a:prstGeom>
            <a:ln w="12700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416178" y="1996864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1044" y="2008650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10194" y="2030847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91458" y="2037806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968" y="2740787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3968" y="3401534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3968" y="4123549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2972" y="4784296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3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0018" y="1769237"/>
              <a:ext cx="50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1230" y="2196919"/>
              <a:ext cx="431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B</a:t>
              </a:r>
            </a:p>
          </p:txBody>
        </p:sp>
      </p:grp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953848"/>
              </p:ext>
            </p:extLst>
          </p:nvPr>
        </p:nvGraphicFramePr>
        <p:xfrm>
          <a:off x="1178685" y="5625621"/>
          <a:ext cx="3167316" cy="70802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066994"/>
              </p:ext>
            </p:extLst>
          </p:nvPr>
        </p:nvGraphicFramePr>
        <p:xfrm>
          <a:off x="4588635" y="2534740"/>
          <a:ext cx="791829" cy="28321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66436" y="5720989"/>
            <a:ext cx="50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87480" y="1916991"/>
            <a:ext cx="431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B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52135" y="5659434"/>
            <a:ext cx="4235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20/64 = 31.25%</a:t>
            </a:r>
          </a:p>
        </p:txBody>
      </p:sp>
    </p:spTree>
    <p:extLst>
      <p:ext uri="{BB962C8B-B14F-4D97-AF65-F5344CB8AC3E}">
        <p14:creationId xmlns:p14="http://schemas.microsoft.com/office/powerpoint/2010/main" val="268595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altLang="zh-CN" dirty="0"/>
              <a:t>6.1d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6690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Solution 2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253734"/>
            <a:ext cx="14976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2282" y="2266434"/>
            <a:ext cx="3109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= ∑</a:t>
            </a:r>
            <a:r>
              <a:rPr lang="en-US" sz="2800" i="1" baseline="-25000" dirty="0">
                <a:latin typeface="Garamond"/>
                <a:cs typeface="Garamond"/>
              </a:rPr>
              <a:t>h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h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h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2282" y="2973804"/>
            <a:ext cx="3442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= ∑</a:t>
            </a:r>
            <a:r>
              <a:rPr lang="en-US" sz="2800" i="1" baseline="-25000" dirty="0">
                <a:latin typeface="Garamond"/>
                <a:cs typeface="Garamond"/>
              </a:rPr>
              <a:t>h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h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h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282" y="3648908"/>
            <a:ext cx="4496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= ∑</a:t>
            </a:r>
            <a:r>
              <a:rPr lang="en-US" sz="2800" i="1" baseline="-25000" dirty="0">
                <a:latin typeface="Garamond"/>
                <a:cs typeface="Garamond"/>
              </a:rPr>
              <a:t>h </a:t>
            </a:r>
            <a:r>
              <a:rPr lang="en-US" sz="2800" dirty="0">
                <a:latin typeface="Garamond"/>
                <a:cs typeface="Garamond"/>
              </a:rPr>
              <a:t>(C(3,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h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1/8)</a:t>
            </a:r>
            <a:r>
              <a:rPr lang="en-US" sz="2800" dirty="0">
                <a:latin typeface="Garamond"/>
                <a:cs typeface="Garamond"/>
              </a:rPr>
              <a:t> (C(3,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h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1/8)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2282" y="4360108"/>
            <a:ext cx="697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= 1/64 (C(3, 0)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 + C(3, 1)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 + C(3, 2)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 + C(3, 3)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2282" y="5045908"/>
            <a:ext cx="1429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= 20/64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1582" y="5045908"/>
            <a:ext cx="203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= 31.25%</a:t>
            </a:r>
          </a:p>
        </p:txBody>
      </p:sp>
    </p:spTree>
    <p:extLst>
      <p:ext uri="{BB962C8B-B14F-4D97-AF65-F5344CB8AC3E}">
        <p14:creationId xmlns:p14="http://schemas.microsoft.com/office/powerpoint/2010/main" val="176625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Poisson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be </a:t>
            </a:r>
            <a:r>
              <a:rPr lang="en-US" sz="2800" dirty="0">
                <a:latin typeface="Garamond"/>
                <a:cs typeface="Garamond"/>
              </a:rPr>
              <a:t>Poisson(</a:t>
            </a:r>
            <a:r>
              <a:rPr lang="en-US" sz="2800" i="1" dirty="0">
                <a:latin typeface="Symbol" charset="2"/>
                <a:cs typeface="Symbol" charset="2"/>
              </a:rPr>
              <a:t>m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be </a:t>
            </a:r>
            <a:r>
              <a:rPr lang="en-US" sz="2800" dirty="0">
                <a:latin typeface="Garamond"/>
                <a:cs typeface="Garamond"/>
              </a:rPr>
              <a:t>Poisson(</a:t>
            </a:r>
            <a:r>
              <a:rPr lang="en-US" sz="2800" i="1" dirty="0">
                <a:latin typeface="Symbol" charset="2"/>
                <a:cs typeface="Symbol" charset="2"/>
              </a:rPr>
              <a:t>n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. If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are independent, what is the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of Z=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+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506990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Intuition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764290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is the number of </a:t>
            </a:r>
            <a:r>
              <a:rPr lang="en-US" sz="2800" dirty="0">
                <a:solidFill>
                  <a:schemeClr val="accent6"/>
                </a:solidFill>
                <a:latin typeface="Franklin Gothic Medium"/>
                <a:cs typeface="Franklin Gothic Medium"/>
              </a:rPr>
              <a:t>blue</a:t>
            </a:r>
            <a:r>
              <a:rPr lang="en-US" sz="2800" dirty="0">
                <a:latin typeface="Franklin Gothic Medium"/>
                <a:cs typeface="Franklin Gothic Medium"/>
              </a:rPr>
              <a:t> raindrops in 1 sec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432300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is the number of </a:t>
            </a:r>
            <a:r>
              <a:rPr lang="en-US" sz="2800" dirty="0">
                <a:solidFill>
                  <a:srgbClr val="FF3300"/>
                </a:solidFill>
                <a:latin typeface="Franklin Gothic Medium"/>
                <a:cs typeface="Franklin Gothic Medium"/>
              </a:rPr>
              <a:t>red</a:t>
            </a:r>
            <a:r>
              <a:rPr lang="en-US" sz="2800" dirty="0">
                <a:latin typeface="Franklin Gothic Medium"/>
                <a:cs typeface="Franklin Gothic Medium"/>
              </a:rPr>
              <a:t> raindrops in 1 sec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5129540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 + Y </a:t>
            </a:r>
            <a:r>
              <a:rPr lang="en-US" sz="2800" dirty="0">
                <a:latin typeface="Franklin Gothic Medium"/>
                <a:cs typeface="Franklin Gothic Medium"/>
              </a:rPr>
              <a:t>is the total number of raindrops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0" y="5829300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 + Y</a:t>
            </a:r>
            <a:r>
              <a:rPr lang="en-US" sz="2800" dirty="0">
                <a:latin typeface="Garamond"/>
                <a:cs typeface="Garamond"/>
              </a:rPr>
              <a:t>] =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 </a:t>
            </a:r>
            <a:r>
              <a:rPr lang="en-US" sz="2800" i="1" dirty="0">
                <a:latin typeface="Garamond"/>
                <a:cs typeface="Garamond"/>
              </a:rPr>
              <a:t>+ 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] = </a:t>
            </a:r>
            <a:r>
              <a:rPr lang="en-US" sz="2800" i="1" dirty="0">
                <a:latin typeface="Symbol" charset="2"/>
                <a:cs typeface="Symbol" charset="2"/>
              </a:rPr>
              <a:t>m </a:t>
            </a:r>
            <a:r>
              <a:rPr lang="en-US" sz="2800" dirty="0">
                <a:latin typeface="Garamond"/>
                <a:cs typeface="Garamond"/>
              </a:rPr>
              <a:t>+ </a:t>
            </a:r>
            <a:r>
              <a:rPr lang="en-US" sz="2800" i="1" dirty="0">
                <a:latin typeface="Symbol" charset="2"/>
                <a:cs typeface="Symbol" charset="2"/>
              </a:rPr>
              <a:t>n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66019" y="3091766"/>
            <a:ext cx="6178165" cy="509032"/>
            <a:chOff x="1366019" y="3091766"/>
            <a:chExt cx="6178165" cy="509032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504950" y="3600798"/>
              <a:ext cx="589280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504950" y="3461098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397750" y="3461098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366019" y="3091766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51315" y="3098116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1</a:t>
              </a:r>
            </a:p>
          </p:txBody>
        </p:sp>
        <p:pic>
          <p:nvPicPr>
            <p:cNvPr id="32" name="Picture 31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250" y="3257898"/>
              <a:ext cx="133350" cy="266700"/>
            </a:xfrm>
            <a:prstGeom prst="rect">
              <a:avLst/>
            </a:prstGeom>
          </p:spPr>
        </p:pic>
        <p:pic>
          <p:nvPicPr>
            <p:cNvPr id="33" name="Picture 32" descr="raemi_Drop.jpeg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3257898"/>
              <a:ext cx="133350" cy="266700"/>
            </a:xfrm>
            <a:prstGeom prst="rect">
              <a:avLst/>
            </a:prstGeom>
          </p:spPr>
        </p:pic>
        <p:pic>
          <p:nvPicPr>
            <p:cNvPr id="34" name="Picture 33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3251548"/>
              <a:ext cx="133350" cy="266700"/>
            </a:xfrm>
            <a:prstGeom prst="rect">
              <a:avLst/>
            </a:prstGeom>
          </p:spPr>
        </p:pic>
        <p:pic>
          <p:nvPicPr>
            <p:cNvPr id="35" name="Picture 34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3264248"/>
              <a:ext cx="133350" cy="266700"/>
            </a:xfrm>
            <a:prstGeom prst="rect">
              <a:avLst/>
            </a:prstGeom>
          </p:spPr>
        </p:pic>
        <p:pic>
          <p:nvPicPr>
            <p:cNvPr id="36" name="Picture 35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750" y="3251548"/>
              <a:ext cx="133350" cy="266700"/>
            </a:xfrm>
            <a:prstGeom prst="rect">
              <a:avLst/>
            </a:prstGeom>
          </p:spPr>
        </p:pic>
        <p:pic>
          <p:nvPicPr>
            <p:cNvPr id="37" name="Picture 36" descr="raemi_Drop.jpeg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300" y="3257898"/>
              <a:ext cx="133350" cy="266700"/>
            </a:xfrm>
            <a:prstGeom prst="rect">
              <a:avLst/>
            </a:prstGeom>
          </p:spPr>
        </p:pic>
        <p:pic>
          <p:nvPicPr>
            <p:cNvPr id="38" name="Picture 37" descr="raemi_Drop.jpeg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800" y="3251548"/>
              <a:ext cx="13335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5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Poisson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250" y="1962686"/>
            <a:ext cx="1816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z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22046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+ </a:t>
            </a:r>
            <a:r>
              <a:rPr lang="en-US" sz="2800" i="1" dirty="0">
                <a:latin typeface="Garamond"/>
                <a:cs typeface="Garamond"/>
              </a:rPr>
              <a:t>Y </a:t>
            </a:r>
            <a:r>
              <a:rPr lang="en-US" sz="2800" dirty="0">
                <a:latin typeface="Franklin Gothic Medium"/>
                <a:cs typeface="Franklin Gothic Medium"/>
              </a:rPr>
              <a:t>is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69664" y="1950740"/>
            <a:ext cx="3869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400" dirty="0">
                <a:latin typeface="Garamond"/>
                <a:cs typeface="Garamond"/>
              </a:rPr>
              <a:t>∑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): 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 +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 = </a:t>
            </a:r>
            <a:r>
              <a:rPr lang="en-US" sz="2400" i="1" baseline="-25000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9664" y="2495808"/>
            <a:ext cx="4145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400" dirty="0">
                <a:latin typeface="Garamond"/>
                <a:cs typeface="Garamond"/>
              </a:rPr>
              <a:t>∑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): 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 +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 = </a:t>
            </a:r>
            <a:r>
              <a:rPr lang="en-US" sz="2400" i="1" baseline="-25000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9664" y="3077944"/>
            <a:ext cx="438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400" dirty="0">
                <a:latin typeface="Garamond"/>
                <a:cs typeface="Garamond"/>
              </a:rPr>
              <a:t>∑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): 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 +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 = </a:t>
            </a:r>
            <a:r>
              <a:rPr lang="en-US" sz="2400" i="1" baseline="-25000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(e</a:t>
            </a:r>
            <a:r>
              <a:rPr lang="en-US" sz="2400" baseline="30000" dirty="0">
                <a:latin typeface="Garamond"/>
                <a:cs typeface="Garamond"/>
              </a:rPr>
              <a:t>-</a:t>
            </a:r>
            <a:r>
              <a:rPr lang="en-US" sz="2400" i="1" baseline="30000" dirty="0">
                <a:latin typeface="Symbol" charset="2"/>
                <a:cs typeface="Symbol" charset="2"/>
              </a:rPr>
              <a:t>m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Symbol" charset="2"/>
                <a:cs typeface="Symbol" charset="2"/>
              </a:rPr>
              <a:t>m</a:t>
            </a:r>
            <a:r>
              <a:rPr lang="en-US" sz="2400" i="1" baseline="30000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/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!) (e</a:t>
            </a:r>
            <a:r>
              <a:rPr lang="en-US" sz="2400" baseline="30000" dirty="0">
                <a:latin typeface="Garamond"/>
                <a:cs typeface="Garamond"/>
              </a:rPr>
              <a:t>-</a:t>
            </a:r>
            <a:r>
              <a:rPr lang="en-US" sz="2400" i="1" baseline="30000" dirty="0">
                <a:latin typeface="Symbol" charset="2"/>
                <a:cs typeface="Symbol" charset="2"/>
              </a:rPr>
              <a:t>n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 err="1">
                <a:latin typeface="Symbol" charset="2"/>
                <a:cs typeface="Symbol" charset="2"/>
              </a:rPr>
              <a:t>n</a:t>
            </a:r>
            <a:r>
              <a:rPr lang="en-US" sz="2400" i="1" baseline="30000" dirty="0" err="1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/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!)  </a:t>
            </a:r>
            <a:endParaRPr lang="en-US" sz="2400" dirty="0">
              <a:latin typeface="Franklin Gothic Medium"/>
              <a:cs typeface="Franklin Gothic Medium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9664" y="3676908"/>
            <a:ext cx="4170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400" dirty="0">
                <a:latin typeface="Garamond"/>
                <a:cs typeface="Garamond"/>
              </a:rPr>
              <a:t>e</a:t>
            </a:r>
            <a:r>
              <a:rPr lang="en-US" sz="2400" baseline="30000" dirty="0">
                <a:latin typeface="Garamond"/>
                <a:cs typeface="Garamond"/>
              </a:rPr>
              <a:t>-(</a:t>
            </a:r>
            <a:r>
              <a:rPr lang="en-US" sz="2400" i="1" baseline="30000" dirty="0" err="1">
                <a:latin typeface="Symbol" charset="2"/>
                <a:cs typeface="Symbol" charset="2"/>
              </a:rPr>
              <a:t>m</a:t>
            </a:r>
            <a:r>
              <a:rPr lang="en-US" sz="2400" baseline="30000" dirty="0" err="1">
                <a:latin typeface="Garamond"/>
                <a:cs typeface="Garamond"/>
              </a:rPr>
              <a:t>+</a:t>
            </a:r>
            <a:r>
              <a:rPr lang="en-US" sz="2400" i="1" baseline="30000" dirty="0" err="1">
                <a:latin typeface="Symbol" charset="2"/>
                <a:cs typeface="Symbol" charset="2"/>
              </a:rPr>
              <a:t>n</a:t>
            </a:r>
            <a:r>
              <a:rPr lang="en-US" sz="2400" baseline="30000" dirty="0">
                <a:latin typeface="Garamond"/>
                <a:cs typeface="Garamond"/>
              </a:rPr>
              <a:t>)  </a:t>
            </a:r>
            <a:r>
              <a:rPr lang="en-US" sz="2400" dirty="0">
                <a:latin typeface="Garamond"/>
                <a:cs typeface="Garamond"/>
              </a:rPr>
              <a:t>∑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): 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 +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 = </a:t>
            </a:r>
            <a:r>
              <a:rPr lang="en-US" sz="2400" i="1" baseline="-25000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(</a:t>
            </a:r>
            <a:r>
              <a:rPr lang="en-US" sz="2400" i="1" dirty="0" err="1">
                <a:latin typeface="Symbol" charset="2"/>
                <a:cs typeface="Symbol" charset="2"/>
              </a:rPr>
              <a:t>m</a:t>
            </a:r>
            <a:r>
              <a:rPr lang="en-US" sz="2400" i="1" baseline="30000" dirty="0" err="1">
                <a:latin typeface="Garamond"/>
                <a:cs typeface="Garamond"/>
              </a:rPr>
              <a:t>x</a:t>
            </a:r>
            <a:r>
              <a:rPr lang="en-US" sz="2400" i="1" dirty="0" err="1">
                <a:latin typeface="Symbol" charset="2"/>
                <a:cs typeface="Symbol" charset="2"/>
              </a:rPr>
              <a:t>n</a:t>
            </a:r>
            <a:r>
              <a:rPr lang="en-US" sz="2400" i="1" baseline="30000" dirty="0" err="1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)/(</a:t>
            </a:r>
            <a:r>
              <a:rPr lang="en-US" sz="2400" i="1" dirty="0" err="1">
                <a:latin typeface="Garamond"/>
                <a:cs typeface="Garamond"/>
              </a:rPr>
              <a:t>x</a:t>
            </a:r>
            <a:r>
              <a:rPr lang="en-US" sz="2400" dirty="0" err="1">
                <a:latin typeface="Garamond"/>
                <a:cs typeface="Garamond"/>
              </a:rPr>
              <a:t>!</a:t>
            </a:r>
            <a:r>
              <a:rPr lang="en-US" sz="2400" i="1" dirty="0" err="1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!)  </a:t>
            </a:r>
            <a:endParaRPr lang="en-US" sz="2400" dirty="0">
              <a:latin typeface="Franklin Gothic Medium"/>
              <a:cs typeface="Franklin Gothic Mediu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69664" y="4894242"/>
            <a:ext cx="5044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 (</a:t>
            </a:r>
            <a:r>
              <a:rPr lang="en-US" sz="2400" dirty="0">
                <a:latin typeface="Garamond"/>
                <a:cs typeface="Garamond"/>
              </a:rPr>
              <a:t>e</a:t>
            </a:r>
            <a:r>
              <a:rPr lang="en-US" sz="2400" baseline="30000" dirty="0">
                <a:latin typeface="Garamond"/>
                <a:cs typeface="Garamond"/>
              </a:rPr>
              <a:t>-(</a:t>
            </a:r>
            <a:r>
              <a:rPr lang="en-US" sz="2400" i="1" baseline="30000" dirty="0" err="1">
                <a:latin typeface="Symbol" charset="2"/>
                <a:cs typeface="Symbol" charset="2"/>
              </a:rPr>
              <a:t>m</a:t>
            </a:r>
            <a:r>
              <a:rPr lang="en-US" sz="2400" baseline="30000" dirty="0" err="1">
                <a:latin typeface="Garamond"/>
                <a:cs typeface="Garamond"/>
              </a:rPr>
              <a:t>+</a:t>
            </a:r>
            <a:r>
              <a:rPr lang="en-US" sz="2400" i="1" baseline="30000" dirty="0" err="1">
                <a:latin typeface="Symbol" charset="2"/>
                <a:cs typeface="Symbol" charset="2"/>
              </a:rPr>
              <a:t>n</a:t>
            </a:r>
            <a:r>
              <a:rPr lang="en-US" sz="2400" baseline="30000" dirty="0">
                <a:latin typeface="Garamond"/>
                <a:cs typeface="Garamond"/>
              </a:rPr>
              <a:t>)</a:t>
            </a:r>
            <a:r>
              <a:rPr lang="en-US" sz="2400" dirty="0">
                <a:latin typeface="Garamond"/>
                <a:cs typeface="Garamond"/>
              </a:rPr>
              <a:t>/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!)  ∑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): 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 +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 = </a:t>
            </a:r>
            <a:r>
              <a:rPr lang="en-US" sz="2400" i="1" baseline="-25000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C(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Symbol" charset="2"/>
                <a:cs typeface="Symbol" charset="2"/>
              </a:rPr>
              <a:t>m</a:t>
            </a:r>
            <a:r>
              <a:rPr lang="en-US" sz="2400" i="1" baseline="30000" dirty="0" err="1">
                <a:latin typeface="Garamond"/>
                <a:cs typeface="Garamond"/>
              </a:rPr>
              <a:t>x</a:t>
            </a:r>
            <a:r>
              <a:rPr lang="en-US" sz="2400" i="1" dirty="0" err="1">
                <a:latin typeface="Symbol" charset="2"/>
                <a:cs typeface="Symbol" charset="2"/>
              </a:rPr>
              <a:t>n</a:t>
            </a:r>
            <a:r>
              <a:rPr lang="en-US" sz="2400" i="1" baseline="30000" dirty="0" err="1">
                <a:latin typeface="Garamond"/>
                <a:cs typeface="Garamond"/>
              </a:rPr>
              <a:t>z</a:t>
            </a:r>
            <a:r>
              <a:rPr lang="en-US" sz="2400" i="1" baseline="30000" dirty="0">
                <a:latin typeface="Garamond"/>
                <a:cs typeface="Garamond"/>
              </a:rPr>
              <a:t> </a:t>
            </a:r>
            <a:r>
              <a:rPr lang="en-US" sz="2400" baseline="30000" dirty="0">
                <a:latin typeface="Garamond"/>
                <a:cs typeface="Garamond"/>
              </a:rPr>
              <a:t>-</a:t>
            </a:r>
            <a:r>
              <a:rPr lang="en-US" sz="2400" i="1" dirty="0">
                <a:latin typeface="Garamond"/>
                <a:cs typeface="Garamond"/>
              </a:rPr>
              <a:t> </a:t>
            </a:r>
            <a:r>
              <a:rPr lang="en-US" sz="2400" i="1" baseline="30000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 </a:t>
            </a:r>
            <a:endParaRPr lang="en-US" sz="2400" dirty="0">
              <a:latin typeface="Franklin Gothic Medium"/>
              <a:cs typeface="Franklin Gothic Medium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69664" y="5488224"/>
            <a:ext cx="2732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 (</a:t>
            </a:r>
            <a:r>
              <a:rPr lang="en-US" sz="2400" dirty="0">
                <a:latin typeface="Garamond"/>
                <a:cs typeface="Garamond"/>
              </a:rPr>
              <a:t>e</a:t>
            </a:r>
            <a:r>
              <a:rPr lang="en-US" sz="2400" baseline="30000" dirty="0">
                <a:latin typeface="Garamond"/>
                <a:cs typeface="Garamond"/>
              </a:rPr>
              <a:t>-(</a:t>
            </a:r>
            <a:r>
              <a:rPr lang="en-US" sz="2400" i="1" baseline="30000" dirty="0" err="1">
                <a:latin typeface="Symbol" charset="2"/>
                <a:cs typeface="Symbol" charset="2"/>
              </a:rPr>
              <a:t>m</a:t>
            </a:r>
            <a:r>
              <a:rPr lang="en-US" sz="2400" baseline="30000" dirty="0" err="1">
                <a:latin typeface="Garamond"/>
                <a:cs typeface="Garamond"/>
              </a:rPr>
              <a:t>+</a:t>
            </a:r>
            <a:r>
              <a:rPr lang="en-US" sz="2400" i="1" baseline="30000" dirty="0" err="1">
                <a:latin typeface="Symbol" charset="2"/>
                <a:cs typeface="Symbol" charset="2"/>
              </a:rPr>
              <a:t>n</a:t>
            </a:r>
            <a:r>
              <a:rPr lang="en-US" sz="2400" baseline="30000" dirty="0">
                <a:latin typeface="Garamond"/>
                <a:cs typeface="Garamond"/>
              </a:rPr>
              <a:t>)</a:t>
            </a:r>
            <a:r>
              <a:rPr lang="en-US" sz="2400" dirty="0">
                <a:latin typeface="Garamond"/>
                <a:cs typeface="Garamond"/>
              </a:rPr>
              <a:t>/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!) (</a:t>
            </a:r>
            <a:r>
              <a:rPr lang="en-US" sz="2400" i="1" dirty="0">
                <a:latin typeface="Symbol" charset="2"/>
                <a:cs typeface="Symbol" charset="2"/>
              </a:rPr>
              <a:t>m</a:t>
            </a:r>
            <a:r>
              <a:rPr lang="en-US" sz="2400" dirty="0">
                <a:latin typeface="Garamond"/>
                <a:cs typeface="Garamond"/>
              </a:rPr>
              <a:t> + </a:t>
            </a:r>
            <a:r>
              <a:rPr lang="en-US" sz="2400" i="1" dirty="0">
                <a:latin typeface="Symbol" charset="2"/>
                <a:cs typeface="Symbol" charset="2"/>
              </a:rPr>
              <a:t>n</a:t>
            </a:r>
            <a:r>
              <a:rPr lang="en-US" sz="2400" dirty="0">
                <a:latin typeface="Garamond"/>
                <a:cs typeface="Garamond"/>
              </a:rPr>
              <a:t>)</a:t>
            </a:r>
            <a:r>
              <a:rPr lang="en-US" sz="2400" i="1" baseline="30000" dirty="0">
                <a:latin typeface="Garamond"/>
                <a:cs typeface="Garamond"/>
              </a:rPr>
              <a:t>z</a:t>
            </a:r>
            <a:endParaRPr lang="en-US" sz="2400" i="1" baseline="30000" dirty="0">
              <a:latin typeface="Franklin Gothic Medium"/>
              <a:cs typeface="Franklin Gothic Medium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69664" y="4303692"/>
            <a:ext cx="5022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 (</a:t>
            </a:r>
            <a:r>
              <a:rPr lang="en-US" sz="2400" dirty="0">
                <a:latin typeface="Garamond"/>
                <a:cs typeface="Garamond"/>
              </a:rPr>
              <a:t>e</a:t>
            </a:r>
            <a:r>
              <a:rPr lang="en-US" sz="2400" baseline="30000" dirty="0">
                <a:latin typeface="Garamond"/>
                <a:cs typeface="Garamond"/>
              </a:rPr>
              <a:t>-(</a:t>
            </a:r>
            <a:r>
              <a:rPr lang="en-US" sz="2400" i="1" baseline="30000" dirty="0" err="1">
                <a:latin typeface="Symbol" charset="2"/>
                <a:cs typeface="Symbol" charset="2"/>
              </a:rPr>
              <a:t>m</a:t>
            </a:r>
            <a:r>
              <a:rPr lang="en-US" sz="2400" baseline="30000" dirty="0" err="1">
                <a:latin typeface="Garamond"/>
                <a:cs typeface="Garamond"/>
              </a:rPr>
              <a:t>+</a:t>
            </a:r>
            <a:r>
              <a:rPr lang="en-US" sz="2400" i="1" baseline="30000" dirty="0" err="1">
                <a:latin typeface="Symbol" charset="2"/>
                <a:cs typeface="Symbol" charset="2"/>
              </a:rPr>
              <a:t>n</a:t>
            </a:r>
            <a:r>
              <a:rPr lang="en-US" sz="2400" baseline="30000" dirty="0">
                <a:latin typeface="Garamond"/>
                <a:cs typeface="Garamond"/>
              </a:rPr>
              <a:t>)</a:t>
            </a:r>
            <a:r>
              <a:rPr lang="en-US" sz="2400" dirty="0">
                <a:latin typeface="Garamond"/>
                <a:cs typeface="Garamond"/>
              </a:rPr>
              <a:t>/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!)  ∑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): 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 +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 = </a:t>
            </a:r>
            <a:r>
              <a:rPr lang="en-US" sz="2400" i="1" baseline="-25000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(</a:t>
            </a:r>
            <a:r>
              <a:rPr lang="en-US" sz="2400" i="1" dirty="0" err="1">
                <a:latin typeface="Symbol" charset="2"/>
                <a:cs typeface="Symbol" charset="2"/>
              </a:rPr>
              <a:t>m</a:t>
            </a:r>
            <a:r>
              <a:rPr lang="en-US" sz="2400" i="1" baseline="30000" dirty="0" err="1">
                <a:latin typeface="Garamond"/>
                <a:cs typeface="Garamond"/>
              </a:rPr>
              <a:t>x</a:t>
            </a:r>
            <a:r>
              <a:rPr lang="en-US" sz="2400" i="1" dirty="0" err="1">
                <a:latin typeface="Symbol" charset="2"/>
                <a:cs typeface="Symbol" charset="2"/>
              </a:rPr>
              <a:t>n</a:t>
            </a:r>
            <a:r>
              <a:rPr lang="en-US" sz="2400" i="1" baseline="30000" dirty="0" err="1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!/(</a:t>
            </a:r>
            <a:r>
              <a:rPr lang="en-US" sz="2400" i="1" dirty="0" err="1">
                <a:latin typeface="Garamond"/>
                <a:cs typeface="Garamond"/>
              </a:rPr>
              <a:t>x</a:t>
            </a:r>
            <a:r>
              <a:rPr lang="en-US" sz="2400" dirty="0" err="1">
                <a:latin typeface="Garamond"/>
                <a:cs typeface="Garamond"/>
              </a:rPr>
              <a:t>!</a:t>
            </a:r>
            <a:r>
              <a:rPr lang="en-US" sz="2400" i="1" dirty="0" err="1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!) </a:t>
            </a:r>
            <a:endParaRPr lang="en-US" sz="2400" dirty="0">
              <a:latin typeface="Franklin Gothic Medium"/>
              <a:cs typeface="Franklin Gothic Medium"/>
            </a:endParaRPr>
          </a:p>
        </p:txBody>
      </p:sp>
      <p:sp>
        <p:nvSpPr>
          <p:cNvPr id="15" name="Line Callout 1 14"/>
          <p:cNvSpPr/>
          <p:nvPr/>
        </p:nvSpPr>
        <p:spPr>
          <a:xfrm>
            <a:off x="5829300" y="5488224"/>
            <a:ext cx="2857500" cy="996950"/>
          </a:xfrm>
          <a:prstGeom prst="borderCallout1">
            <a:avLst>
              <a:gd name="adj1" fmla="val 48670"/>
              <a:gd name="adj2" fmla="val -56"/>
              <a:gd name="adj3" fmla="val 28384"/>
              <a:gd name="adj4" fmla="val -22604"/>
            </a:avLst>
          </a:prstGeom>
          <a:solidFill>
            <a:schemeClr val="bg1">
              <a:lumMod val="85000"/>
            </a:schemeClr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This is the formula </a:t>
            </a:r>
            <a:br>
              <a:rPr lang="en-US" sz="2400" dirty="0">
                <a:latin typeface="Franklin Gothic Medium"/>
                <a:cs typeface="Franklin Gothic Medium"/>
              </a:rPr>
            </a:br>
            <a:r>
              <a:rPr lang="en-US" sz="2400" dirty="0">
                <a:latin typeface="Franklin Gothic Medium"/>
                <a:cs typeface="Franklin Gothic Medium"/>
              </a:rPr>
              <a:t>for </a:t>
            </a:r>
            <a:r>
              <a:rPr lang="en-US" sz="2400" dirty="0">
                <a:latin typeface="Garamond"/>
                <a:cs typeface="Garamond"/>
              </a:rPr>
              <a:t>Poisson(</a:t>
            </a:r>
            <a:r>
              <a:rPr lang="en-US" sz="2400" i="1" dirty="0">
                <a:latin typeface="Symbol" charset="2"/>
                <a:cs typeface="Symbol" charset="2"/>
              </a:rPr>
              <a:t>m</a:t>
            </a:r>
            <a:r>
              <a:rPr lang="en-US" sz="2400" dirty="0">
                <a:latin typeface="Garamond"/>
                <a:cs typeface="Garamond"/>
              </a:rPr>
              <a:t> + </a:t>
            </a:r>
            <a:r>
              <a:rPr lang="en-US" sz="2400" i="1" dirty="0">
                <a:latin typeface="Symbol" charset="2"/>
                <a:cs typeface="Symbol" charset="2"/>
              </a:rPr>
              <a:t>n</a:t>
            </a:r>
            <a:r>
              <a:rPr lang="en-US" sz="2400" dirty="0">
                <a:latin typeface="Garamond"/>
                <a:cs typeface="Garamond"/>
              </a:rPr>
              <a:t>)</a:t>
            </a:r>
            <a:endParaRPr lang="en-US" sz="2400" i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5745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] </a:t>
            </a:r>
            <a:r>
              <a:rPr lang="en-US" sz="2800" dirty="0">
                <a:latin typeface="Franklin Gothic Medium"/>
                <a:cs typeface="Franklin Gothic Medium"/>
              </a:rPr>
              <a:t>doesn’t make sense, so we look at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g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)]</a:t>
            </a:r>
            <a:r>
              <a:rPr lang="en-US" sz="2800" dirty="0">
                <a:latin typeface="Franklin Gothic Medium"/>
                <a:cs typeface="Franklin Gothic Medium"/>
              </a:rPr>
              <a:t> for example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+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[min(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)]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515457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There are two ways to calculate it: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257434"/>
            <a:ext cx="174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Method 1.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79132" y="3257434"/>
            <a:ext cx="630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First obtain the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Z</a:t>
            </a:r>
            <a:r>
              <a:rPr lang="en-US" sz="2800" dirty="0">
                <a:latin typeface="Franklin Gothic Medium"/>
                <a:cs typeface="Franklin Gothic Medium"/>
              </a:rPr>
              <a:t> of 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g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79133" y="3780654"/>
            <a:ext cx="585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Then calculate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] = ∑</a:t>
            </a:r>
            <a:r>
              <a:rPr lang="en-US" sz="2800" i="1" baseline="-25000" dirty="0">
                <a:latin typeface="Garamond"/>
                <a:cs typeface="Garamond"/>
              </a:rPr>
              <a:t>z</a:t>
            </a:r>
            <a:r>
              <a:rPr lang="en-US" sz="2800" baseline="-250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713700"/>
            <a:ext cx="174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Method 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79132" y="4694534"/>
            <a:ext cx="630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Calculate directly using the formula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9132" y="5216580"/>
            <a:ext cx="4806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g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)) = ∑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baseline="-25000" dirty="0">
                <a:latin typeface="Garamond"/>
                <a:cs typeface="Garamond"/>
              </a:rPr>
              <a:t>,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baseline="-25000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g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endParaRPr lang="en-US" sz="28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692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6.1 Joint Distribution Functions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385052-83CB-49E4-B513-73386C6A6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883681"/>
            <a:ext cx="8217674" cy="4441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Why introducing Joint distribution?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3F8EEA-9480-4F63-85D0-6BC481001C70}"/>
              </a:ext>
            </a:extLst>
          </p:cNvPr>
          <p:cNvSpPr txBox="1">
            <a:spLocks/>
          </p:cNvSpPr>
          <p:nvPr/>
        </p:nvSpPr>
        <p:spPr>
          <a:xfrm>
            <a:off x="457200" y="1584721"/>
            <a:ext cx="8217674" cy="444187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zh-CN" sz="2400" b="1" dirty="0"/>
              <a:t>Example 1  Shooting rate</a:t>
            </a:r>
          </a:p>
          <a:p>
            <a:pPr marL="0" indent="0">
              <a:buFont typeface="+mj-lt"/>
              <a:buNone/>
            </a:pPr>
            <a:r>
              <a:rPr lang="en-US" altLang="zh-CN" sz="2400" b="1" dirty="0"/>
              <a:t>Position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X,Y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  <a:endParaRPr lang="en-US" altLang="zh-CN" sz="2400" b="1" dirty="0"/>
          </a:p>
          <a:p>
            <a:pPr marL="0" indent="0">
              <a:buFont typeface="+mj-lt"/>
              <a:buNone/>
            </a:pPr>
            <a:endParaRPr lang="en-US" altLang="zh-CN" sz="2400" dirty="0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097FF53C-E528-4DDA-9BC4-F88932C5AA13}"/>
              </a:ext>
            </a:extLst>
          </p:cNvPr>
          <p:cNvSpPr txBox="1">
            <a:spLocks/>
          </p:cNvSpPr>
          <p:nvPr/>
        </p:nvSpPr>
        <p:spPr>
          <a:xfrm>
            <a:off x="457200" y="3764372"/>
            <a:ext cx="8217674" cy="444187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zh-CN" sz="2400" b="1" dirty="0"/>
              <a:t>Example 2  Investigate the growth of children </a:t>
            </a:r>
          </a:p>
          <a:p>
            <a:pPr marL="0" indent="0">
              <a:buFont typeface="+mj-lt"/>
              <a:buNone/>
            </a:pPr>
            <a:r>
              <a:rPr lang="en-US" altLang="zh-CN" sz="2400" b="1" dirty="0"/>
              <a:t>Height and weight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H,W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  <a:endParaRPr lang="en-US" altLang="zh-CN" sz="2400" dirty="0"/>
          </a:p>
        </p:txBody>
      </p:sp>
      <p:pic>
        <p:nvPicPr>
          <p:cNvPr id="6" name="Picture 26" descr="0009">
            <a:extLst>
              <a:ext uri="{FF2B5EF4-FFF2-40B4-BE49-F238E27FC236}">
                <a16:creationId xmlns:a16="http://schemas.microsoft.com/office/drawing/2014/main" id="{8E9F3FA5-E00A-4740-A93B-B7D3727D0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82" y="1208598"/>
            <a:ext cx="2589212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7" descr="PH01501J">
            <a:extLst>
              <a:ext uri="{FF2B5EF4-FFF2-40B4-BE49-F238E27FC236}">
                <a16:creationId xmlns:a16="http://schemas.microsoft.com/office/drawing/2014/main" id="{49064E83-C272-4C8A-9DB4-9A17997B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82" y="4503089"/>
            <a:ext cx="2589212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19321"/>
              </p:ext>
            </p:extLst>
          </p:nvPr>
        </p:nvGraphicFramePr>
        <p:xfrm>
          <a:off x="1178685" y="1858253"/>
          <a:ext cx="3167316" cy="28321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L w="12700" cmpd="sng">
                      <a:noFill/>
                    </a:lnL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01230" y="1100370"/>
            <a:ext cx="3595119" cy="3415169"/>
            <a:chOff x="501230" y="1769237"/>
            <a:chExt cx="3595119" cy="3415169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708785" y="2057220"/>
              <a:ext cx="469900" cy="469900"/>
            </a:xfrm>
            <a:prstGeom prst="line">
              <a:avLst/>
            </a:prstGeom>
            <a:ln w="12700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16178" y="1996864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91044" y="2008650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10194" y="2030847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91458" y="2037806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3968" y="2740787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3968" y="3401534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968" y="4123549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972" y="4784296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0018" y="1769237"/>
              <a:ext cx="50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230" y="2196919"/>
              <a:ext cx="431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B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96031" y="5075591"/>
            <a:ext cx="2369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[min(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)] =</a:t>
            </a:r>
            <a:endParaRPr lang="en-US" sz="2800" dirty="0">
              <a:solidFill>
                <a:prstClr val="black"/>
              </a:solidFill>
              <a:latin typeface="Franklin Gothic Medium"/>
              <a:cs typeface="Franklin Gothic Medium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50147" y="1785893"/>
            <a:ext cx="2835479" cy="2609097"/>
            <a:chOff x="1695450" y="3565392"/>
            <a:chExt cx="2835479" cy="2609097"/>
          </a:xfrm>
        </p:grpSpPr>
        <p:grpSp>
          <p:nvGrpSpPr>
            <p:cNvPr id="21" name="Group 20"/>
            <p:cNvGrpSpPr/>
            <p:nvPr/>
          </p:nvGrpSpPr>
          <p:grpSpPr>
            <a:xfrm>
              <a:off x="3289300" y="3565392"/>
              <a:ext cx="460579" cy="496222"/>
              <a:chOff x="6178550" y="4114284"/>
              <a:chExt cx="460579" cy="496222"/>
            </a:xfrm>
          </p:grpSpPr>
          <p:sp>
            <p:nvSpPr>
              <p:cNvPr id="67" name="Right Triangle 66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476500" y="4267259"/>
              <a:ext cx="460579" cy="496222"/>
              <a:chOff x="6178550" y="4114284"/>
              <a:chExt cx="460579" cy="496222"/>
            </a:xfrm>
          </p:grpSpPr>
          <p:sp>
            <p:nvSpPr>
              <p:cNvPr id="65" name="Right Triangle 64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1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695450" y="4976400"/>
              <a:ext cx="460579" cy="496222"/>
              <a:chOff x="6178550" y="4114284"/>
              <a:chExt cx="460579" cy="496222"/>
            </a:xfrm>
          </p:grpSpPr>
          <p:sp>
            <p:nvSpPr>
              <p:cNvPr id="63" name="Right Triangle 62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476500" y="3565392"/>
              <a:ext cx="460579" cy="496222"/>
              <a:chOff x="6178550" y="4114284"/>
              <a:chExt cx="460579" cy="496222"/>
            </a:xfrm>
          </p:grpSpPr>
          <p:sp>
            <p:nvSpPr>
              <p:cNvPr id="61" name="Right Triangle 60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695450" y="4267259"/>
              <a:ext cx="460579" cy="496222"/>
              <a:chOff x="6178550" y="4114284"/>
              <a:chExt cx="460579" cy="496222"/>
            </a:xfrm>
          </p:grpSpPr>
          <p:sp>
            <p:nvSpPr>
              <p:cNvPr id="59" name="Right Triangle 58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695450" y="3565392"/>
              <a:ext cx="460579" cy="496222"/>
              <a:chOff x="6178550" y="4114284"/>
              <a:chExt cx="460579" cy="496222"/>
            </a:xfrm>
          </p:grpSpPr>
          <p:sp>
            <p:nvSpPr>
              <p:cNvPr id="57" name="Right Triangle 56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070350" y="3565392"/>
              <a:ext cx="460579" cy="496222"/>
              <a:chOff x="6178550" y="4114284"/>
              <a:chExt cx="460579" cy="496222"/>
            </a:xfrm>
          </p:grpSpPr>
          <p:sp>
            <p:nvSpPr>
              <p:cNvPr id="55" name="Right Triangle 54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289300" y="4267259"/>
              <a:ext cx="460579" cy="496222"/>
              <a:chOff x="6178550" y="4114284"/>
              <a:chExt cx="460579" cy="496222"/>
            </a:xfrm>
          </p:grpSpPr>
          <p:sp>
            <p:nvSpPr>
              <p:cNvPr id="53" name="Right Triangle 52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1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476500" y="4976400"/>
              <a:ext cx="460579" cy="496222"/>
              <a:chOff x="6178550" y="4114284"/>
              <a:chExt cx="460579" cy="496222"/>
            </a:xfrm>
          </p:grpSpPr>
          <p:sp>
            <p:nvSpPr>
              <p:cNvPr id="51" name="Right Triangle 50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1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695450" y="5678267"/>
              <a:ext cx="460579" cy="496222"/>
              <a:chOff x="6178550" y="4114284"/>
              <a:chExt cx="460579" cy="496222"/>
            </a:xfrm>
          </p:grpSpPr>
          <p:sp>
            <p:nvSpPr>
              <p:cNvPr id="49" name="Right Triangle 48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070350" y="4267259"/>
              <a:ext cx="460579" cy="496222"/>
              <a:chOff x="6178550" y="4114284"/>
              <a:chExt cx="460579" cy="496222"/>
            </a:xfrm>
          </p:grpSpPr>
          <p:sp>
            <p:nvSpPr>
              <p:cNvPr id="47" name="Right Triangle 46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1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289300" y="4976400"/>
              <a:ext cx="460579" cy="496222"/>
              <a:chOff x="6178550" y="4114284"/>
              <a:chExt cx="460579" cy="496222"/>
            </a:xfrm>
          </p:grpSpPr>
          <p:sp>
            <p:nvSpPr>
              <p:cNvPr id="45" name="Right Triangle 44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2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476500" y="5678267"/>
              <a:ext cx="460579" cy="496222"/>
              <a:chOff x="6178550" y="4114284"/>
              <a:chExt cx="460579" cy="496222"/>
            </a:xfrm>
          </p:grpSpPr>
          <p:sp>
            <p:nvSpPr>
              <p:cNvPr id="43" name="Right Triangle 42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1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070350" y="4976400"/>
              <a:ext cx="460579" cy="496222"/>
              <a:chOff x="6178550" y="4114284"/>
              <a:chExt cx="460579" cy="496222"/>
            </a:xfrm>
          </p:grpSpPr>
          <p:sp>
            <p:nvSpPr>
              <p:cNvPr id="41" name="Right Triangle 40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2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289300" y="5678267"/>
              <a:ext cx="460579" cy="496222"/>
              <a:chOff x="6178550" y="4114284"/>
              <a:chExt cx="460579" cy="496222"/>
            </a:xfrm>
          </p:grpSpPr>
          <p:sp>
            <p:nvSpPr>
              <p:cNvPr id="39" name="Right Triangle 38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2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070350" y="5678267"/>
              <a:ext cx="460579" cy="496222"/>
              <a:chOff x="6178550" y="4114284"/>
              <a:chExt cx="460579" cy="496222"/>
            </a:xfrm>
          </p:grpSpPr>
          <p:sp>
            <p:nvSpPr>
              <p:cNvPr id="37" name="Right Triangle 36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3</a:t>
                </a:r>
              </a:p>
            </p:txBody>
          </p:sp>
        </p:grpSp>
      </p:grp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251664"/>
              </p:ext>
            </p:extLst>
          </p:nvPr>
        </p:nvGraphicFramePr>
        <p:xfrm>
          <a:off x="6152949" y="1858253"/>
          <a:ext cx="791829" cy="28321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15/64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33/64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15/64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5682881" y="1240504"/>
            <a:ext cx="1583565" cy="3275035"/>
            <a:chOff x="5682881" y="1240504"/>
            <a:chExt cx="1583565" cy="3275035"/>
          </a:xfrm>
        </p:grpSpPr>
        <p:sp>
          <p:nvSpPr>
            <p:cNvPr id="70" name="TextBox 69"/>
            <p:cNvSpPr txBox="1"/>
            <p:nvPr/>
          </p:nvSpPr>
          <p:spPr>
            <a:xfrm>
              <a:off x="5835327" y="1240504"/>
              <a:ext cx="1431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min(</a:t>
              </a:r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B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682881" y="2071920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682881" y="2732667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682881" y="3454682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701885" y="4115429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3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3001289" y="5075591"/>
            <a:ext cx="5599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0⋅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15/64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+ 1⋅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33/64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+ 2⋅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15/64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+ 3⋅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1/64</a:t>
            </a:r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2610880" y="5636735"/>
            <a:ext cx="1366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33/32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621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5" grpId="0"/>
      <p:bldP spid="7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103024"/>
              </p:ext>
            </p:extLst>
          </p:nvPr>
        </p:nvGraphicFramePr>
        <p:xfrm>
          <a:off x="1178685" y="1858253"/>
          <a:ext cx="3167316" cy="28321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L w="12700" cmpd="sng">
                      <a:noFill/>
                    </a:lnL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1/64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01230" y="1100370"/>
            <a:ext cx="3595119" cy="3415169"/>
            <a:chOff x="501230" y="1769237"/>
            <a:chExt cx="3595119" cy="3415169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708785" y="2057220"/>
              <a:ext cx="469900" cy="469900"/>
            </a:xfrm>
            <a:prstGeom prst="line">
              <a:avLst/>
            </a:prstGeom>
            <a:ln w="12700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16178" y="1996864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91044" y="2008650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10194" y="2030847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91458" y="2037806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3968" y="2740787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3968" y="3401534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968" y="4123549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972" y="4784296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0018" y="1769237"/>
              <a:ext cx="50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230" y="2196919"/>
              <a:ext cx="431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B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006449" y="5075591"/>
            <a:ext cx="2369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[min(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)] =</a:t>
            </a:r>
            <a:endParaRPr lang="en-US" sz="2800" dirty="0">
              <a:solidFill>
                <a:prstClr val="black"/>
              </a:solidFill>
              <a:latin typeface="Franklin Gothic Medium"/>
              <a:cs typeface="Franklin Gothic Medium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50147" y="1785893"/>
            <a:ext cx="2835479" cy="2609097"/>
            <a:chOff x="1695450" y="3565392"/>
            <a:chExt cx="2835479" cy="2609097"/>
          </a:xfrm>
        </p:grpSpPr>
        <p:grpSp>
          <p:nvGrpSpPr>
            <p:cNvPr id="21" name="Group 20"/>
            <p:cNvGrpSpPr/>
            <p:nvPr/>
          </p:nvGrpSpPr>
          <p:grpSpPr>
            <a:xfrm>
              <a:off x="3289300" y="3565392"/>
              <a:ext cx="460579" cy="496222"/>
              <a:chOff x="6178550" y="4114284"/>
              <a:chExt cx="460579" cy="496222"/>
            </a:xfrm>
          </p:grpSpPr>
          <p:sp>
            <p:nvSpPr>
              <p:cNvPr id="67" name="Right Triangle 66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476500" y="4267259"/>
              <a:ext cx="460579" cy="496222"/>
              <a:chOff x="6178550" y="4114284"/>
              <a:chExt cx="460579" cy="496222"/>
            </a:xfrm>
          </p:grpSpPr>
          <p:sp>
            <p:nvSpPr>
              <p:cNvPr id="65" name="Right Triangle 64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1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695450" y="4976400"/>
              <a:ext cx="460579" cy="496222"/>
              <a:chOff x="6178550" y="4114284"/>
              <a:chExt cx="460579" cy="496222"/>
            </a:xfrm>
          </p:grpSpPr>
          <p:sp>
            <p:nvSpPr>
              <p:cNvPr id="63" name="Right Triangle 62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476500" y="3565392"/>
              <a:ext cx="460579" cy="496222"/>
              <a:chOff x="6178550" y="4114284"/>
              <a:chExt cx="460579" cy="496222"/>
            </a:xfrm>
          </p:grpSpPr>
          <p:sp>
            <p:nvSpPr>
              <p:cNvPr id="61" name="Right Triangle 60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695450" y="4267259"/>
              <a:ext cx="460579" cy="496222"/>
              <a:chOff x="6178550" y="4114284"/>
              <a:chExt cx="460579" cy="496222"/>
            </a:xfrm>
          </p:grpSpPr>
          <p:sp>
            <p:nvSpPr>
              <p:cNvPr id="59" name="Right Triangle 58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695450" y="3565392"/>
              <a:ext cx="460579" cy="496222"/>
              <a:chOff x="6178550" y="4114284"/>
              <a:chExt cx="460579" cy="496222"/>
            </a:xfrm>
          </p:grpSpPr>
          <p:sp>
            <p:nvSpPr>
              <p:cNvPr id="57" name="Right Triangle 56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070350" y="3565392"/>
              <a:ext cx="460579" cy="496222"/>
              <a:chOff x="6178550" y="4114284"/>
              <a:chExt cx="460579" cy="496222"/>
            </a:xfrm>
          </p:grpSpPr>
          <p:sp>
            <p:nvSpPr>
              <p:cNvPr id="55" name="Right Triangle 54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289300" y="4267259"/>
              <a:ext cx="460579" cy="496222"/>
              <a:chOff x="6178550" y="4114284"/>
              <a:chExt cx="460579" cy="496222"/>
            </a:xfrm>
          </p:grpSpPr>
          <p:sp>
            <p:nvSpPr>
              <p:cNvPr id="53" name="Right Triangle 52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1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476500" y="4976400"/>
              <a:ext cx="460579" cy="496222"/>
              <a:chOff x="6178550" y="4114284"/>
              <a:chExt cx="460579" cy="496222"/>
            </a:xfrm>
          </p:grpSpPr>
          <p:sp>
            <p:nvSpPr>
              <p:cNvPr id="51" name="Right Triangle 50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1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695450" y="5678267"/>
              <a:ext cx="460579" cy="496222"/>
              <a:chOff x="6178550" y="4114284"/>
              <a:chExt cx="460579" cy="496222"/>
            </a:xfrm>
          </p:grpSpPr>
          <p:sp>
            <p:nvSpPr>
              <p:cNvPr id="49" name="Right Triangle 48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070350" y="4267259"/>
              <a:ext cx="460579" cy="496222"/>
              <a:chOff x="6178550" y="4114284"/>
              <a:chExt cx="460579" cy="496222"/>
            </a:xfrm>
          </p:grpSpPr>
          <p:sp>
            <p:nvSpPr>
              <p:cNvPr id="47" name="Right Triangle 46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1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289300" y="4976400"/>
              <a:ext cx="460579" cy="496222"/>
              <a:chOff x="6178550" y="4114284"/>
              <a:chExt cx="460579" cy="496222"/>
            </a:xfrm>
          </p:grpSpPr>
          <p:sp>
            <p:nvSpPr>
              <p:cNvPr id="45" name="Right Triangle 44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2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476500" y="5678267"/>
              <a:ext cx="460579" cy="496222"/>
              <a:chOff x="6178550" y="4114284"/>
              <a:chExt cx="460579" cy="496222"/>
            </a:xfrm>
          </p:grpSpPr>
          <p:sp>
            <p:nvSpPr>
              <p:cNvPr id="43" name="Right Triangle 42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1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070350" y="4976400"/>
              <a:ext cx="460579" cy="496222"/>
              <a:chOff x="6178550" y="4114284"/>
              <a:chExt cx="460579" cy="496222"/>
            </a:xfrm>
          </p:grpSpPr>
          <p:sp>
            <p:nvSpPr>
              <p:cNvPr id="41" name="Right Triangle 40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2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289300" y="5678267"/>
              <a:ext cx="460579" cy="496222"/>
              <a:chOff x="6178550" y="4114284"/>
              <a:chExt cx="460579" cy="496222"/>
            </a:xfrm>
          </p:grpSpPr>
          <p:sp>
            <p:nvSpPr>
              <p:cNvPr id="39" name="Right Triangle 38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2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070350" y="5678267"/>
              <a:ext cx="460579" cy="496222"/>
              <a:chOff x="6178550" y="4114284"/>
              <a:chExt cx="460579" cy="496222"/>
            </a:xfrm>
          </p:grpSpPr>
          <p:sp>
            <p:nvSpPr>
              <p:cNvPr id="37" name="Right Triangle 36"/>
              <p:cNvSpPr/>
              <p:nvPr/>
            </p:nvSpPr>
            <p:spPr>
              <a:xfrm rot="10800000">
                <a:off x="6178550" y="4210396"/>
                <a:ext cx="400110" cy="40011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346260" y="4114284"/>
                <a:ext cx="292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9933"/>
                    </a:solidFill>
                    <a:latin typeface="Garamond"/>
                    <a:cs typeface="Garamond"/>
                  </a:rPr>
                  <a:t>3</a:t>
                </a:r>
              </a:p>
            </p:txBody>
          </p:sp>
        </p:grpSp>
      </p:grpSp>
      <p:sp>
        <p:nvSpPr>
          <p:cNvPr id="75" name="Rectangle 74"/>
          <p:cNvSpPr/>
          <p:nvPr/>
        </p:nvSpPr>
        <p:spPr>
          <a:xfrm>
            <a:off x="3311707" y="5075591"/>
            <a:ext cx="4467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0⋅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1/64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+ 0⋅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3/64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... + 3⋅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1/64</a:t>
            </a:r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2921298" y="5636735"/>
            <a:ext cx="1366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33/32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984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5" grpId="0"/>
      <p:bldP spid="7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6.1e </a:t>
            </a:r>
            <a:r>
              <a:rPr lang="en-US" altLang="zh-CN" sz="3200" dirty="0"/>
              <a:t>Chicken-egg</a:t>
            </a:r>
            <a:r>
              <a:rPr lang="en-US" altLang="zh-CN" dirty="0"/>
              <a:t> 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076418"/>
                <a:ext cx="82296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(Chicken-egg)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Suppose a chicken lays a random number of eggs, </a:t>
                </a:r>
                <a:r>
                  <a:rPr lang="en-US" altLang="zh-CN" sz="2400" i="1" dirty="0"/>
                  <a:t>N</a:t>
                </a:r>
                <a:r>
                  <a:rPr lang="en-US" altLang="zh-CN" sz="2400" dirty="0"/>
                  <a:t>, where </a:t>
                </a:r>
                <a:r>
                  <a:rPr lang="en-US" altLang="zh-CN" sz="2400" i="1" dirty="0"/>
                  <a:t>N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Pois(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). Each egg independently hatches with probability </a:t>
                </a:r>
                <a:r>
                  <a:rPr lang="en-US" altLang="zh-CN" sz="2400" i="1" dirty="0"/>
                  <a:t>p </a:t>
                </a:r>
                <a:r>
                  <a:rPr lang="en-US" altLang="zh-CN" sz="2400" dirty="0"/>
                  <a:t>and fails to hatch with probability </a:t>
                </a:r>
                <a:r>
                  <a:rPr lang="en-US" altLang="zh-CN" sz="2400" i="1" dirty="0"/>
                  <a:t>q </a:t>
                </a:r>
                <a:r>
                  <a:rPr lang="en-US" altLang="zh-CN" sz="2400" dirty="0"/>
                  <a:t>= 1</a:t>
                </a:r>
                <a:r>
                  <a:rPr lang="en-US" altLang="zh-CN" sz="2400" i="1" dirty="0"/>
                  <a:t>- p</a:t>
                </a:r>
                <a:r>
                  <a:rPr lang="en-US" altLang="zh-CN" sz="2400" dirty="0"/>
                  <a:t>. Let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be the number of eggs that hatch 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the number that do not hatch, so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+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= </a:t>
                </a:r>
                <a:r>
                  <a:rPr lang="en-US" altLang="zh-CN" sz="2400" i="1" dirty="0"/>
                  <a:t>N</a:t>
                </a:r>
                <a:r>
                  <a:rPr lang="en-US" altLang="zh-CN" sz="2400" dirty="0"/>
                  <a:t>. What is the joint PMF of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?</a:t>
                </a:r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76418"/>
                <a:ext cx="8229600" cy="1938992"/>
              </a:xfrm>
              <a:prstGeom prst="rect">
                <a:avLst/>
              </a:prstGeom>
              <a:blipFill>
                <a:blip r:embed="rId2"/>
                <a:stretch>
                  <a:fillRect l="-1111" t="-2516" r="-815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C024C56-57D7-4E67-953C-B852B48E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4" y="3067175"/>
            <a:ext cx="6446069" cy="7902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436204-A554-47B5-9B45-29D2EB1C0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4" y="3970183"/>
            <a:ext cx="7358407" cy="324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5BFF5E-AF32-41BF-890C-C0360D527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04" y="4581137"/>
            <a:ext cx="6651367" cy="199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0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6.1e </a:t>
            </a:r>
            <a:r>
              <a:rPr lang="en-US" altLang="zh-CN" sz="3200" dirty="0"/>
              <a:t>Chicken-egg</a:t>
            </a:r>
            <a:r>
              <a:rPr lang="en-US" altLang="zh-CN" dirty="0"/>
              <a:t> 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076418"/>
                <a:ext cx="822960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(Chicken-egg)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Suppose a chicken lays a random number of eggs, </a:t>
                </a:r>
                <a:r>
                  <a:rPr lang="en-US" altLang="zh-CN" sz="2400" i="1" dirty="0"/>
                  <a:t>N</a:t>
                </a:r>
                <a:r>
                  <a:rPr lang="en-US" altLang="zh-CN" sz="2400" dirty="0"/>
                  <a:t>, where </a:t>
                </a:r>
                <a:r>
                  <a:rPr lang="en-US" altLang="zh-CN" sz="2400" i="1" dirty="0"/>
                  <a:t>N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Pois(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). Each egg independently hatches with probability </a:t>
                </a:r>
                <a:r>
                  <a:rPr lang="en-US" altLang="zh-CN" sz="2400" i="1" dirty="0"/>
                  <a:t>p </a:t>
                </a:r>
                <a:r>
                  <a:rPr lang="en-US" altLang="zh-CN" sz="2400" dirty="0"/>
                  <a:t>and fails to hatch with probability </a:t>
                </a:r>
                <a:r>
                  <a:rPr lang="en-US" altLang="zh-CN" sz="2400" i="1" dirty="0"/>
                  <a:t>q </a:t>
                </a:r>
                <a:r>
                  <a:rPr lang="en-US" altLang="zh-CN" sz="2400" dirty="0"/>
                  <a:t>= 1</a:t>
                </a:r>
                <a:r>
                  <a:rPr lang="en-US" altLang="zh-CN" sz="2400" i="1" dirty="0"/>
                  <a:t>- p</a:t>
                </a:r>
                <a:r>
                  <a:rPr lang="en-US" altLang="zh-CN" sz="2400" dirty="0"/>
                  <a:t>. Let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be the number of eggs that hatch 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the number that do not hatch, so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+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= </a:t>
                </a:r>
                <a:r>
                  <a:rPr lang="en-US" altLang="zh-CN" sz="2400" i="1" dirty="0"/>
                  <a:t>N</a:t>
                </a:r>
                <a:r>
                  <a:rPr lang="en-US" altLang="zh-CN" sz="2400" dirty="0"/>
                  <a:t>. What is the joint PMF of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?</a:t>
                </a:r>
              </a:p>
              <a:p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r>
                  <a:rPr lang="en-US" altLang="zh-CN" sz="2400" b="1" dirty="0"/>
                  <a:t>Theorem </a:t>
                </a:r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Pois(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i="1" dirty="0"/>
                  <a:t>p</a:t>
                </a:r>
                <a:r>
                  <a:rPr lang="en-US" altLang="zh-CN" sz="2400" dirty="0"/>
                  <a:t>),  </a:t>
                </a:r>
                <a:r>
                  <a:rPr lang="en-US" altLang="zh-CN" sz="2400" i="1" dirty="0"/>
                  <a:t>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Pois(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i="1" dirty="0"/>
                  <a:t>q</a:t>
                </a:r>
                <a:r>
                  <a:rPr lang="en-US" altLang="zh-CN" sz="2400" dirty="0"/>
                  <a:t>),  and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are independent, then </a:t>
                </a:r>
                <a:r>
                  <a:rPr lang="en-US" altLang="zh-CN" sz="2400" i="1" dirty="0"/>
                  <a:t>N </a:t>
                </a:r>
                <a:r>
                  <a:rPr lang="en-US" altLang="zh-CN" sz="2400" dirty="0"/>
                  <a:t>=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+ </a:t>
                </a:r>
                <a:r>
                  <a:rPr lang="en-US" altLang="zh-CN" sz="2400" i="1" dirty="0"/>
                  <a:t>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Pois(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  and  </a:t>
                </a:r>
                <a:r>
                  <a:rPr lang="en-US" altLang="zh-CN" sz="2400" i="1" dirty="0"/>
                  <a:t>X|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=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Bin(</a:t>
                </a:r>
                <a:r>
                  <a:rPr lang="en-US" altLang="zh-CN" sz="2400" i="1" dirty="0"/>
                  <a:t>n, p</a:t>
                </a:r>
                <a:r>
                  <a:rPr lang="en-US" altLang="zh-CN" sz="2400" dirty="0"/>
                  <a:t>).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b="1" dirty="0"/>
                  <a:t>Theorem </a:t>
                </a:r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Pois(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 and </a:t>
                </a:r>
                <a:r>
                  <a:rPr lang="en-US" altLang="zh-CN" sz="2400" i="1" dirty="0"/>
                  <a:t>X|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=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Bin(</a:t>
                </a:r>
                <a:r>
                  <a:rPr lang="en-US" altLang="zh-CN" sz="2400" i="1" dirty="0"/>
                  <a:t>n, p</a:t>
                </a:r>
                <a:r>
                  <a:rPr lang="en-US" altLang="zh-CN" sz="2400" dirty="0"/>
                  <a:t>),  then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Pois(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i="1" dirty="0"/>
                  <a:t>p</a:t>
                </a:r>
                <a:r>
                  <a:rPr lang="en-US" altLang="zh-CN" sz="2400" dirty="0"/>
                  <a:t>),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= </a:t>
                </a:r>
                <a:r>
                  <a:rPr lang="en-US" altLang="zh-CN" sz="2400" i="1" dirty="0"/>
                  <a:t>N - 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Pois(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i="1" dirty="0"/>
                  <a:t>q</a:t>
                </a:r>
                <a:r>
                  <a:rPr lang="en-US" altLang="zh-CN" sz="2400" dirty="0"/>
                  <a:t>),  and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are independent.</a:t>
                </a:r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76418"/>
                <a:ext cx="8229600" cy="4893647"/>
              </a:xfrm>
              <a:prstGeom prst="rect">
                <a:avLst/>
              </a:prstGeom>
              <a:blipFill>
                <a:blip r:embed="rId2"/>
                <a:stretch>
                  <a:fillRect l="-1111" t="-998" r="-1778" b="-19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63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Multinomial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907831"/>
                <a:ext cx="8162014" cy="5379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(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Multinomial distribution</a:t>
                </a:r>
                <a:r>
                  <a:rPr lang="en-US" altLang="zh-CN" sz="2400" dirty="0"/>
                  <a:t>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Each of </a:t>
                </a:r>
                <a:r>
                  <a:rPr lang="en-US" altLang="zh-CN" sz="2400" i="1" dirty="0"/>
                  <a:t>n </a:t>
                </a:r>
                <a:r>
                  <a:rPr lang="en-US" altLang="zh-CN" sz="2400" dirty="0"/>
                  <a:t>objects is independently placed into one of </a:t>
                </a:r>
                <a:r>
                  <a:rPr lang="en-US" altLang="zh-CN" sz="2400" i="1" dirty="0"/>
                  <a:t>k </a:t>
                </a:r>
                <a:r>
                  <a:rPr lang="en-US" altLang="zh-CN" sz="2400" dirty="0"/>
                  <a:t>categories. An object is placed into category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400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,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are nonnegative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CN" sz="2400" dirty="0"/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number of objects in category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 the number of objects in category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400" dirty="0"/>
                  <a:t>, etc.,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 + </a:t>
                </a:r>
                <a:r>
                  <a:rPr lang="en-US" altLang="zh-CN" sz="2400" i="1" dirty="0"/>
                  <a:t>· · · </a:t>
                </a:r>
                <a:r>
                  <a:rPr lang="en-US" altLang="zh-CN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/>
                  <a:t>. Then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2400" dirty="0"/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i="1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/>
                  <a:t>) is said to have the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Multinomial distribution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with parameters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i="1" dirty="0">
                    <a:solidFill>
                      <a:srgbClr val="FF0000"/>
                    </a:solidFill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).  </a:t>
                </a:r>
                <a:endParaRPr lang="en-US" altLang="zh-CN" sz="2400" dirty="0"/>
              </a:p>
              <a:p>
                <a:r>
                  <a:rPr lang="en-US" altLang="zh-CN" sz="2400" dirty="0"/>
                  <a:t>We write this as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𝑀𝑢𝑙𝑡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i="1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400" dirty="0"/>
                  <a:t>). </a:t>
                </a: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r>
                  <a:rPr lang="en-US" altLang="zh-CN" sz="2400" dirty="0"/>
                  <a:t>(</a:t>
                </a:r>
                <a:r>
                  <a:rPr lang="en-US" altLang="zh-CN" sz="2400" b="1" dirty="0"/>
                  <a:t>Multinomial joint PMF</a:t>
                </a:r>
                <a:r>
                  <a:rPr lang="en-US" altLang="zh-CN" sz="2400" dirty="0"/>
                  <a:t>)</a:t>
                </a:r>
                <a:r>
                  <a:rPr lang="en-US" altLang="zh-CN" sz="2400" b="1" dirty="0"/>
                  <a:t>.   </a:t>
                </a:r>
                <a:r>
                  <a:rPr lang="en-US" altLang="zh-CN" sz="2400" dirty="0"/>
                  <a:t>If </a:t>
                </a:r>
                <a:r>
                  <a:rPr lang="en-US" altLang="zh-CN" sz="2400" b="1" i="1" dirty="0"/>
                  <a:t>X</a:t>
                </a:r>
                <a:r>
                  <a:rPr lang="en-US" altLang="zh-CN" sz="2400" b="1" dirty="0"/>
                  <a:t> </a:t>
                </a:r>
                <a:r>
                  <a:rPr lang="en-US" altLang="zh-CN" sz="2400" i="1" dirty="0"/>
                  <a:t>---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𝑀𝑢𝑙𝑡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altLang="zh-CN" sz="2400" dirty="0"/>
                  <a:t>then the joint PMF of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2400" dirty="0"/>
                  <a:t> is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i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= 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i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= 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!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!….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br>
                  <a:rPr lang="en-US" altLang="zh-CN" sz="2400" dirty="0"/>
                </a:br>
                <a:endParaRPr lang="en-US" altLang="zh-CN" sz="2400" dirty="0"/>
              </a:p>
              <a:p>
                <a:r>
                  <a:rPr lang="en-US" altLang="zh-CN" sz="24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i="1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/>
                  <a:t>  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 + </a:t>
                </a:r>
                <a:r>
                  <a:rPr lang="en-US" altLang="zh-CN" sz="2400" i="1" dirty="0"/>
                  <a:t>· · · </a:t>
                </a:r>
                <a:r>
                  <a:rPr lang="en-US" altLang="zh-CN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07831"/>
                <a:ext cx="8162014" cy="5379358"/>
              </a:xfrm>
              <a:prstGeom prst="rect">
                <a:avLst/>
              </a:prstGeom>
              <a:blipFill>
                <a:blip r:embed="rId2"/>
                <a:stretch>
                  <a:fillRect l="-1120" t="-907" r="-1419" b="-1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Multinomial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924765"/>
                <a:ext cx="8229600" cy="35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(Multinomial </a:t>
                </a:r>
                <a:r>
                  <a:rPr lang="en-US" altLang="zh-CN" sz="2400" dirty="0" err="1"/>
                  <a:t>marginals</a:t>
                </a:r>
                <a:r>
                  <a:rPr lang="en-US" altLang="zh-CN" sz="2400" dirty="0"/>
                  <a:t>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𝑀𝑢𝑙𝑡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i="1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400" dirty="0"/>
                  <a:t>),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𝐵𝑖𝑛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).</a:t>
                </a:r>
              </a:p>
              <a:p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r>
                  <a:rPr lang="en-US" altLang="zh-CN" sz="2400" dirty="0"/>
                  <a:t>(Multinomial lumping)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𝑀𝑢𝑙𝑡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i="1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400" dirty="0"/>
                  <a:t>), then for any distinct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j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𝐵𝑖𝑛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). The random vector of counts obtained from merging categories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j </a:t>
                </a:r>
                <a:r>
                  <a:rPr lang="en-US" altLang="zh-CN" sz="2400" dirty="0"/>
                  <a:t>is still Multinomial.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(Covariance in a Multinomial)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Let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i="1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/>
                  <a:t>)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𝑀𝑢𝑙𝑡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i="1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400" dirty="0"/>
                  <a:t>), where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400" dirty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400" dirty="0"/>
                  <a:t>).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400" dirty="0"/>
                  <a:t>, 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) =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24765"/>
                <a:ext cx="8229600" cy="3505575"/>
              </a:xfrm>
              <a:prstGeom prst="rect">
                <a:avLst/>
              </a:prstGeom>
              <a:blipFill>
                <a:blip r:embed="rId2"/>
                <a:stretch>
                  <a:fillRect l="-1111" t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987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6333" y="778933"/>
            <a:ext cx="8483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0800000">
            <a:off x="4343400" y="0"/>
            <a:ext cx="4800600" cy="4800600"/>
          </a:xfrm>
          <a:prstGeom prst="rtTriangle">
            <a:avLst/>
          </a:prstGeom>
          <a:gradFill flip="none" rotWithShape="1">
            <a:gsLst>
              <a:gs pos="0">
                <a:schemeClr val="accent6"/>
              </a:gs>
              <a:gs pos="46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74130" y="4584212"/>
            <a:ext cx="8212670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201" y="2696464"/>
            <a:ext cx="8229599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4130" y="47121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discrete</a:t>
            </a:r>
            <a:br>
              <a:rPr lang="en-US" sz="2800" dirty="0">
                <a:latin typeface="Franklin Gothic Medium"/>
                <a:cs typeface="Franklin Gothic Medium"/>
              </a:rPr>
            </a:br>
            <a:r>
              <a:rPr lang="en-US" sz="2800" dirty="0">
                <a:latin typeface="Franklin Gothic Medium"/>
                <a:cs typeface="Franklin Gothic Medium"/>
              </a:rPr>
              <a:t>joint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780797"/>
            <a:ext cx="3801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Probability of an event </a:t>
            </a:r>
            <a:br>
              <a:rPr lang="en-US" sz="2400" dirty="0">
                <a:latin typeface="Franklin Gothic Medium"/>
                <a:cs typeface="Franklin Gothic Medium"/>
              </a:rPr>
            </a:br>
            <a:r>
              <a:rPr lang="en-US" sz="2400" dirty="0">
                <a:latin typeface="Franklin Gothic Medium"/>
                <a:cs typeface="Franklin Gothic Medium"/>
              </a:rPr>
              <a:t>(determined by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Franklin Gothic Medium"/>
                <a:cs typeface="Franklin Gothic Medium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4962" y="1921920"/>
            <a:ext cx="3298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A</a:t>
            </a:r>
            <a:r>
              <a:rPr lang="en-US" sz="2400" dirty="0">
                <a:latin typeface="Garamond"/>
                <a:cs typeface="Garamond"/>
              </a:rPr>
              <a:t>) = ∑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 in </a:t>
            </a:r>
            <a:r>
              <a:rPr lang="en-US" sz="2400" i="1" baseline="-25000" dirty="0">
                <a:latin typeface="Garamond"/>
                <a:cs typeface="Garamond"/>
              </a:rPr>
              <a:t>A</a:t>
            </a:r>
            <a:r>
              <a:rPr lang="en-US" sz="2400" dirty="0">
                <a:latin typeface="Garamond"/>
                <a:cs typeface="Garamond"/>
              </a:rPr>
              <a:t> 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i="1" baseline="-25000" dirty="0">
                <a:latin typeface="Garamond"/>
                <a:cs typeface="Garamond"/>
              </a:rPr>
              <a:t> 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857944"/>
            <a:ext cx="345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Marginal </a:t>
            </a:r>
            <a:r>
              <a:rPr lang="en-US" sz="2400" dirty="0" err="1">
                <a:latin typeface="Franklin Gothic Medium"/>
                <a:cs typeface="Franklin Gothic Medium"/>
              </a:rPr>
              <a:t>p.m.f.’s</a:t>
            </a:r>
            <a:endParaRPr lang="en-US" sz="2400" dirty="0">
              <a:latin typeface="Franklin Gothic Medium"/>
              <a:cs typeface="Franklin Gothic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5726231"/>
            <a:ext cx="370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Expectation of 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797741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Independence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84962" y="2940693"/>
            <a:ext cx="372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) = ∑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): </a:t>
            </a:r>
            <a:r>
              <a:rPr lang="en-US" sz="2400" i="1" baseline="-25000" dirty="0">
                <a:latin typeface="Garamond"/>
                <a:cs typeface="Garamond"/>
              </a:rPr>
              <a:t>g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 = </a:t>
            </a:r>
            <a:r>
              <a:rPr lang="en-US" sz="2400" i="1" baseline="-25000" dirty="0">
                <a:latin typeface="Garamond"/>
                <a:cs typeface="Garamond"/>
              </a:rPr>
              <a:t>z  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</a:t>
            </a:r>
            <a:r>
              <a:rPr lang="en-US" sz="2400" i="1" dirty="0">
                <a:latin typeface="Garamond"/>
                <a:cs typeface="Garamond"/>
              </a:rPr>
              <a:t> </a:t>
            </a:r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4962" y="3865111"/>
            <a:ext cx="2642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 = ∑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 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</a:t>
            </a:r>
            <a:r>
              <a:rPr lang="en-US" sz="2400" i="1" dirty="0">
                <a:latin typeface="Garamond"/>
                <a:cs typeface="Garamond"/>
              </a:rPr>
              <a:t> </a:t>
            </a:r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84962" y="4813374"/>
            <a:ext cx="401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>
                <a:latin typeface="Garamond"/>
                <a:cs typeface="Garamond"/>
              </a:rPr>
              <a:t>=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dirty="0">
                <a:latin typeface="Franklin Gothic Medium"/>
                <a:cs typeface="Franklin Gothic Medium"/>
              </a:rPr>
              <a:t>for all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4962" y="5713124"/>
            <a:ext cx="346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] = ∑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</a:t>
            </a:r>
            <a:r>
              <a:rPr lang="en-US" sz="2400" i="1" dirty="0">
                <a:latin typeface="Garamond"/>
                <a:cs typeface="Garamond"/>
              </a:rPr>
              <a:t> </a:t>
            </a:r>
            <a:endParaRPr lang="en-US" sz="2400" dirty="0">
              <a:latin typeface="Garamond"/>
              <a:cs typeface="Garamond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175259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" y="2696464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3640338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57200" y="4584212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7200" y="5528086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57200" y="647196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7200" y="2745949"/>
            <a:ext cx="3801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Derived random variables</a:t>
            </a:r>
            <a:endParaRPr lang="en-US" sz="2400" dirty="0">
              <a:latin typeface="Garamond"/>
              <a:cs typeface="Garamond"/>
            </a:endParaRPr>
          </a:p>
          <a:p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5238" y="183404"/>
            <a:ext cx="3788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rgbClr val="FF9933"/>
                </a:solidFill>
                <a:latin typeface="Comic Sans MS"/>
                <a:cs typeface="Comic Sans MS"/>
              </a:rPr>
              <a:t>the cheat sheet</a:t>
            </a:r>
          </a:p>
        </p:txBody>
      </p:sp>
    </p:spTree>
    <p:extLst>
      <p:ext uri="{BB962C8B-B14F-4D97-AF65-F5344CB8AC3E}">
        <p14:creationId xmlns:p14="http://schemas.microsoft.com/office/powerpoint/2010/main" val="129971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4" grpId="0"/>
      <p:bldP spid="15" grpId="0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Continuous random variables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pair of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continuous</a:t>
            </a:r>
            <a:r>
              <a:rPr lang="en-US" sz="2800" dirty="0">
                <a:latin typeface="Franklin Gothic Medium"/>
                <a:cs typeface="Franklin Gothic Medium"/>
              </a:rPr>
              <a:t> random variables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Y </a:t>
            </a:r>
            <a:r>
              <a:rPr lang="en-US" sz="2800" dirty="0">
                <a:latin typeface="Franklin Gothic Medium"/>
                <a:cs typeface="Franklin Gothic Medium"/>
              </a:rPr>
              <a:t>can be specified either by their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joint </a:t>
            </a:r>
            <a:r>
              <a:rPr lang="en-US" sz="2800" dirty="0" err="1">
                <a:solidFill>
                  <a:schemeClr val="accent1"/>
                </a:solidFill>
                <a:latin typeface="Franklin Gothic Medium"/>
                <a:cs typeface="Franklin Gothic Medium"/>
              </a:rPr>
              <a:t>c.d.f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0218" y="2373290"/>
            <a:ext cx="4205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i="1" baseline="-25000" dirty="0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28804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or by their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joint </a:t>
            </a:r>
            <a:r>
              <a:rPr lang="en-US" sz="2800" dirty="0" err="1">
                <a:solidFill>
                  <a:srgbClr val="FF9933"/>
                </a:solidFill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2950" y="4114318"/>
            <a:ext cx="1335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537304" y="3967008"/>
            <a:ext cx="2743932" cy="906740"/>
            <a:chOff x="3889752" y="3967008"/>
            <a:chExt cx="2743932" cy="906740"/>
          </a:xfrm>
        </p:grpSpPr>
        <p:grpSp>
          <p:nvGrpSpPr>
            <p:cNvPr id="17" name="Group 16"/>
            <p:cNvGrpSpPr/>
            <p:nvPr/>
          </p:nvGrpSpPr>
          <p:grpSpPr>
            <a:xfrm>
              <a:off x="4270405" y="3967008"/>
              <a:ext cx="588428" cy="906740"/>
              <a:chOff x="4270405" y="3967008"/>
              <a:chExt cx="588428" cy="9067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372967" y="3967008"/>
                <a:ext cx="3960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270405" y="4350528"/>
                <a:ext cx="5884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∂x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397983" y="4445778"/>
                <a:ext cx="390102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889752" y="4166716"/>
              <a:ext cx="423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Garamond"/>
                  <a:cs typeface="Garamond"/>
                </a:rPr>
                <a:t>=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2051" y="4152418"/>
              <a:ext cx="14316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F</a:t>
              </a:r>
              <a:r>
                <a:rPr lang="en-US" sz="2800" i="1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XY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,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 y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748243" y="3967008"/>
              <a:ext cx="511484" cy="906740"/>
              <a:chOff x="4308877" y="3967008"/>
              <a:chExt cx="511484" cy="90674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372967" y="3967008"/>
                <a:ext cx="3960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308877" y="4350528"/>
                <a:ext cx="5114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∂y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4397983" y="4445778"/>
                <a:ext cx="390102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/>
          <p:cNvGrpSpPr/>
          <p:nvPr/>
        </p:nvGrpSpPr>
        <p:grpSpPr>
          <a:xfrm>
            <a:off x="2537304" y="4873748"/>
            <a:ext cx="5918654" cy="1046440"/>
            <a:chOff x="2491020" y="5233778"/>
            <a:chExt cx="5427430" cy="1046440"/>
          </a:xfrm>
        </p:grpSpPr>
        <p:sp>
          <p:nvSpPr>
            <p:cNvPr id="24" name="TextBox 23"/>
            <p:cNvSpPr txBox="1"/>
            <p:nvPr/>
          </p:nvSpPr>
          <p:spPr>
            <a:xfrm>
              <a:off x="2491020" y="5521532"/>
              <a:ext cx="388800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Garamond"/>
                  <a:cs typeface="Garamond"/>
                </a:rPr>
                <a:t>=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56544" y="5233778"/>
              <a:ext cx="4561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 </a:t>
              </a:r>
              <a:r>
                <a:rPr lang="en-US" sz="2800" dirty="0">
                  <a:latin typeface="Garamond"/>
                  <a:cs typeface="Garamond"/>
                </a:rPr>
                <a:t>&lt;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 ≤ </a:t>
              </a:r>
              <a:r>
                <a:rPr lang="en-US" sz="2800" i="1" dirty="0">
                  <a:latin typeface="Garamond"/>
                  <a:cs typeface="Garamond"/>
                </a:rPr>
                <a:t>x + </a:t>
              </a:r>
              <a:r>
                <a:rPr lang="en-US" sz="28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, </a:t>
              </a:r>
              <a:r>
                <a:rPr lang="en-US" sz="2800" i="1" dirty="0">
                  <a:latin typeface="Garamond"/>
                  <a:cs typeface="Garamond"/>
                </a:rPr>
                <a:t>y </a:t>
              </a:r>
              <a:r>
                <a:rPr lang="en-US" sz="2800" dirty="0">
                  <a:latin typeface="Garamond"/>
                  <a:cs typeface="Garamond"/>
                </a:rPr>
                <a:t>&lt;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 ≤ </a:t>
              </a:r>
              <a:r>
                <a:rPr lang="en-US" sz="2800" i="1" dirty="0">
                  <a:latin typeface="Garamond"/>
                  <a:cs typeface="Garamond"/>
                </a:rPr>
                <a:t>y + </a:t>
              </a:r>
              <a:r>
                <a:rPr lang="en-US" sz="28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d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55415" y="5756998"/>
              <a:ext cx="5221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i="1" dirty="0" err="1">
                  <a:solidFill>
                    <a:prstClr val="black"/>
                  </a:solidFill>
                  <a:latin typeface="Symbol" charset="2"/>
                  <a:cs typeface="Symbol" charset="2"/>
                </a:rPr>
                <a:t>ed</a:t>
              </a:r>
              <a:endParaRPr lang="en-US" sz="28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25492" y="5495388"/>
              <a:ext cx="633507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>
                  <a:latin typeface="Garamond"/>
                  <a:cs typeface="Garamond"/>
                </a:rPr>
                <a:t>lim</a:t>
              </a:r>
              <a:endParaRPr lang="en-US" sz="2800" dirty="0">
                <a:latin typeface="Garamond"/>
                <a:cs typeface="Garamond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03449" y="5783142"/>
              <a:ext cx="4128665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776603" y="5836868"/>
              <a:ext cx="8987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e</a:t>
              </a:r>
              <a:r>
                <a:rPr lang="en-US" sz="16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16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d </a:t>
              </a:r>
              <a:r>
                <a:rPr lang="en-US" sz="1600" dirty="0">
                  <a:latin typeface="Garamond"/>
                  <a:cs typeface="Garamond"/>
                </a:rPr>
                <a:t>→ 0</a:t>
              </a:r>
              <a:endParaRPr lang="en-US" sz="16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9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Continuous random variables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CDBCB2-61CA-433E-8C83-929E4F216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66" y="1136349"/>
            <a:ext cx="5502065" cy="3976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F54238B-05CC-41B1-B320-ACCEF6178C27}"/>
                  </a:ext>
                </a:extLst>
              </p:cNvPr>
              <p:cNvSpPr txBox="1"/>
              <p:nvPr/>
            </p:nvSpPr>
            <p:spPr>
              <a:xfrm>
                <a:off x="947933" y="5425207"/>
                <a:ext cx="7366663" cy="908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0,                 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F54238B-05CC-41B1-B320-ACCEF6178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33" y="5425207"/>
                <a:ext cx="7366663" cy="9087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793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PDF’s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3">
                <a:extLst>
                  <a:ext uri="{FF2B5EF4-FFF2-40B4-BE49-F238E27FC236}">
                    <a16:creationId xmlns:a16="http://schemas.microsoft.com/office/drawing/2014/main" id="{3DA52E57-323A-4957-A1AD-24A0F95D8FBA}"/>
                  </a:ext>
                </a:extLst>
              </p:cNvPr>
              <p:cNvSpPr txBox="1"/>
              <p:nvPr/>
            </p:nvSpPr>
            <p:spPr bwMode="auto">
              <a:xfrm>
                <a:off x="1044574" y="1038225"/>
                <a:ext cx="2564157" cy="3921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1° 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)≥0.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Object 13">
                <a:extLst>
                  <a:ext uri="{FF2B5EF4-FFF2-40B4-BE49-F238E27FC236}">
                    <a16:creationId xmlns:a16="http://schemas.microsoft.com/office/drawing/2014/main" id="{3DA52E57-323A-4957-A1AD-24A0F95D8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574" y="1038225"/>
                <a:ext cx="2564157" cy="392113"/>
              </a:xfrm>
              <a:prstGeom prst="rect">
                <a:avLst/>
              </a:prstGeom>
              <a:blipFill>
                <a:blip r:embed="rId2"/>
                <a:stretch>
                  <a:fillRect l="-475" b="-3692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4">
                <a:extLst>
                  <a:ext uri="{FF2B5EF4-FFF2-40B4-BE49-F238E27FC236}">
                    <a16:creationId xmlns:a16="http://schemas.microsoft.com/office/drawing/2014/main" id="{20BF3AE7-3A57-4B08-8289-FDC9D47CD064}"/>
                  </a:ext>
                </a:extLst>
              </p:cNvPr>
              <p:cNvSpPr txBox="1"/>
              <p:nvPr/>
            </p:nvSpPr>
            <p:spPr bwMode="auto">
              <a:xfrm>
                <a:off x="1046148" y="1578002"/>
                <a:ext cx="5919195" cy="698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2° </m:t>
                    </m:r>
                    <m:nary>
                      <m:nary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) </m:t>
                            </m:r>
                          </m:e>
                        </m:nary>
                      </m:e>
                    </m:nary>
                    <m:func>
                      <m:func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func>
                      <m:func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∞,∞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Object 14">
                <a:extLst>
                  <a:ext uri="{FF2B5EF4-FFF2-40B4-BE49-F238E27FC236}">
                    <a16:creationId xmlns:a16="http://schemas.microsoft.com/office/drawing/2014/main" id="{20BF3AE7-3A57-4B08-8289-FDC9D47CD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6148" y="1578002"/>
                <a:ext cx="5919195" cy="698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6">
                <a:extLst>
                  <a:ext uri="{FF2B5EF4-FFF2-40B4-BE49-F238E27FC236}">
                    <a16:creationId xmlns:a16="http://schemas.microsoft.com/office/drawing/2014/main" id="{2B8E0220-3071-4943-8286-DE829E93F33D}"/>
                  </a:ext>
                </a:extLst>
              </p:cNvPr>
              <p:cNvSpPr txBox="1"/>
              <p:nvPr/>
            </p:nvSpPr>
            <p:spPr bwMode="auto">
              <a:xfrm>
                <a:off x="1028700" y="2355450"/>
                <a:ext cx="7749540" cy="17883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3° 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𝑥𝑜𝑦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𝑝𝑙𝑎𝑛𝑒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}=</m:t>
                      </m:r>
                      <m:nary>
                        <m:naryPr>
                          <m:chr m:val="∬"/>
                          <m:limLoc m:val="undOvr"/>
                          <m:supHide m:val="on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) </m:t>
                          </m:r>
                          <m:func>
                            <m:func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fNam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fNam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</m:e>
                      </m:nary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Object 16">
                <a:extLst>
                  <a:ext uri="{FF2B5EF4-FFF2-40B4-BE49-F238E27FC236}">
                    <a16:creationId xmlns:a16="http://schemas.microsoft.com/office/drawing/2014/main" id="{2B8E0220-3071-4943-8286-DE829E93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8700" y="2355450"/>
                <a:ext cx="7749540" cy="1788380"/>
              </a:xfrm>
              <a:prstGeom prst="rect">
                <a:avLst/>
              </a:prstGeom>
              <a:blipFill>
                <a:blip r:embed="rId4"/>
                <a:stretch>
                  <a:fillRect l="-236" b="-1394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8C96A5-971F-464A-AF00-4D244B0878C9}"/>
              </a:ext>
            </a:extLst>
          </p:cNvPr>
          <p:cNvGrpSpPr/>
          <p:nvPr/>
        </p:nvGrpSpPr>
        <p:grpSpPr>
          <a:xfrm>
            <a:off x="2660862" y="4143830"/>
            <a:ext cx="3618088" cy="2714170"/>
            <a:chOff x="4267025" y="3919993"/>
            <a:chExt cx="3618088" cy="2714170"/>
          </a:xfrm>
        </p:grpSpPr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D45BF5C8-A2A7-4D35-A27F-240874A48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6487" y="4531278"/>
              <a:ext cx="89852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imes New Roman" panose="02020603050405020304" pitchFamily="18" charset="0"/>
                </a:rPr>
                <a:t>则有</a:t>
              </a:r>
            </a:p>
          </p:txBody>
        </p:sp>
        <p:pic>
          <p:nvPicPr>
            <p:cNvPr id="32" name="Picture 5" descr="surface">
              <a:extLst>
                <a:ext uri="{FF2B5EF4-FFF2-40B4-BE49-F238E27FC236}">
                  <a16:creationId xmlns:a16="http://schemas.microsoft.com/office/drawing/2014/main" id="{F31A90ED-1071-4633-977A-1EC5C9811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025" y="3919993"/>
              <a:ext cx="3618088" cy="2714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 Box 6">
              <a:extLst>
                <a:ext uri="{FF2B5EF4-FFF2-40B4-BE49-F238E27FC236}">
                  <a16:creationId xmlns:a16="http://schemas.microsoft.com/office/drawing/2014/main" id="{3065EE61-4009-47D5-BC93-40A2B5486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16615">
              <a:off x="5406837" y="5433075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CA" altLang="zh-CN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7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6.1 Joint Distribution Functions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/>
              <p:nvPr/>
            </p:nvSpPr>
            <p:spPr>
              <a:xfrm>
                <a:off x="457200" y="1353135"/>
                <a:ext cx="8344894" cy="1602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Definition  </a:t>
                </a:r>
                <a:r>
                  <a:rPr lang="en-US" altLang="zh-CN" sz="2400" dirty="0"/>
                  <a:t>(Joint CDF)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The </a:t>
                </a:r>
                <a:r>
                  <a:rPr lang="en-US" altLang="zh-CN" sz="2400" i="1" dirty="0"/>
                  <a:t>joint CDF </a:t>
                </a:r>
                <a:r>
                  <a:rPr lang="en-US" altLang="zh-CN" sz="2400" dirty="0"/>
                  <a:t>of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is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zh-CN" sz="2400" dirty="0"/>
                  <a:t>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lang="en-US" altLang="zh-CN" sz="2400" dirty="0"/>
                </a:br>
                <a:r>
                  <a:rPr lang="en-US" altLang="zh-CN" sz="2400" dirty="0"/>
                  <a:t>The joint CDF of </a:t>
                </a:r>
                <a:r>
                  <a:rPr lang="en-US" altLang="zh-CN" sz="2400" i="1" dirty="0"/>
                  <a:t>n </a:t>
                </a:r>
                <a:r>
                  <a:rPr lang="en-US" altLang="zh-CN" sz="2400" dirty="0"/>
                  <a:t>r.v.s is defined analogously. </a:t>
                </a: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53135"/>
                <a:ext cx="8344894" cy="1602105"/>
              </a:xfrm>
              <a:prstGeom prst="rect">
                <a:avLst/>
              </a:prstGeom>
              <a:blipFill>
                <a:blip r:embed="rId3"/>
                <a:stretch>
                  <a:fillRect l="-1096" t="-3042" r="-1242" b="-7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69BFC63-8488-447A-97B8-D402C04D3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075" y="4266538"/>
            <a:ext cx="3048000" cy="1905000"/>
          </a:xfrm>
          <a:prstGeom prst="rect">
            <a:avLst/>
          </a:prstGeom>
          <a:solidFill>
            <a:srgbClr val="CC99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D43505C5-6A8B-4199-8EC6-65007F762533}"/>
              </a:ext>
            </a:extLst>
          </p:cNvPr>
          <p:cNvGrpSpPr>
            <a:grpSpLocks/>
          </p:cNvGrpSpPr>
          <p:nvPr/>
        </p:nvGrpSpPr>
        <p:grpSpPr bwMode="auto">
          <a:xfrm>
            <a:off x="2276475" y="3656938"/>
            <a:ext cx="4456113" cy="2667000"/>
            <a:chOff x="1104" y="1776"/>
            <a:chExt cx="2807" cy="1680"/>
          </a:xfrm>
        </p:grpSpPr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A2D3571D-D51B-4174-B228-0610EFA6D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024"/>
              <a:ext cx="27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bject 7">
                  <a:extLst>
                    <a:ext uri="{FF2B5EF4-FFF2-40B4-BE49-F238E27FC236}">
                      <a16:creationId xmlns:a16="http://schemas.microsoft.com/office/drawing/2014/main" id="{DFBDDF18-0611-4929-99B0-A89376FD91D3}"/>
                    </a:ext>
                  </a:extLst>
                </p:cNvPr>
                <p:cNvSpPr txBox="1"/>
                <p:nvPr/>
              </p:nvSpPr>
              <p:spPr bwMode="auto">
                <a:xfrm>
                  <a:off x="3744" y="3072"/>
                  <a:ext cx="167" cy="1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1" name="Object 7">
                  <a:extLst>
                    <a:ext uri="{FF2B5EF4-FFF2-40B4-BE49-F238E27FC236}">
                      <a16:creationId xmlns:a16="http://schemas.microsoft.com/office/drawing/2014/main" id="{DFBDDF18-0611-4929-99B0-A89376FD9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44" y="3072"/>
                  <a:ext cx="167" cy="1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bject 8">
                  <a:extLst>
                    <a:ext uri="{FF2B5EF4-FFF2-40B4-BE49-F238E27FC236}">
                      <a16:creationId xmlns:a16="http://schemas.microsoft.com/office/drawing/2014/main" id="{09AB5044-9E45-49E8-A649-80BDBB91D8BC}"/>
                    </a:ext>
                  </a:extLst>
                </p:cNvPr>
                <p:cNvSpPr txBox="1"/>
                <p:nvPr/>
              </p:nvSpPr>
              <p:spPr bwMode="auto">
                <a:xfrm>
                  <a:off x="2160" y="3024"/>
                  <a:ext cx="144" cy="1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3" name="Object 8">
                  <a:extLst>
                    <a:ext uri="{FF2B5EF4-FFF2-40B4-BE49-F238E27FC236}">
                      <a16:creationId xmlns:a16="http://schemas.microsoft.com/office/drawing/2014/main" id="{09AB5044-9E45-49E8-A649-80BDBB91D8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60" y="3024"/>
                  <a:ext cx="144" cy="1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A8875A3C-D093-4864-A4C3-FE812868C1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04" y="1776"/>
              <a:ext cx="7" cy="1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bject 10">
                  <a:extLst>
                    <a:ext uri="{FF2B5EF4-FFF2-40B4-BE49-F238E27FC236}">
                      <a16:creationId xmlns:a16="http://schemas.microsoft.com/office/drawing/2014/main" id="{FE1AAA9E-77EC-4257-B04A-6A7CA62838F8}"/>
                    </a:ext>
                  </a:extLst>
                </p:cNvPr>
                <p:cNvSpPr txBox="1"/>
                <p:nvPr/>
              </p:nvSpPr>
              <p:spPr bwMode="auto">
                <a:xfrm>
                  <a:off x="2352" y="1776"/>
                  <a:ext cx="159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5" name="Object 10">
                  <a:extLst>
                    <a:ext uri="{FF2B5EF4-FFF2-40B4-BE49-F238E27FC236}">
                      <a16:creationId xmlns:a16="http://schemas.microsoft.com/office/drawing/2014/main" id="{FE1AAA9E-77EC-4257-B04A-6A7CA6283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52" y="1776"/>
                  <a:ext cx="159" cy="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1">
                <a:extLst>
                  <a:ext uri="{FF2B5EF4-FFF2-40B4-BE49-F238E27FC236}">
                    <a16:creationId xmlns:a16="http://schemas.microsoft.com/office/drawing/2014/main" id="{0C2441EE-D51D-4F3C-A527-73217ADF152B}"/>
                  </a:ext>
                </a:extLst>
              </p:cNvPr>
              <p:cNvSpPr txBox="1"/>
              <p:nvPr/>
            </p:nvSpPr>
            <p:spPr bwMode="auto">
              <a:xfrm>
                <a:off x="5629275" y="3820451"/>
                <a:ext cx="838200" cy="393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6" name="Object 11">
                <a:extLst>
                  <a:ext uri="{FF2B5EF4-FFF2-40B4-BE49-F238E27FC236}">
                    <a16:creationId xmlns:a16="http://schemas.microsoft.com/office/drawing/2014/main" id="{0C2441EE-D51D-4F3C-A527-73217ADF1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9275" y="3820451"/>
                <a:ext cx="838200" cy="393700"/>
              </a:xfrm>
              <a:prstGeom prst="rect">
                <a:avLst/>
              </a:prstGeom>
              <a:blipFill>
                <a:blip r:embed="rId7"/>
                <a:stretch>
                  <a:fillRect l="-2174" b="-625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2">
                <a:extLst>
                  <a:ext uri="{FF2B5EF4-FFF2-40B4-BE49-F238E27FC236}">
                    <a16:creationId xmlns:a16="http://schemas.microsoft.com/office/drawing/2014/main" id="{F3B0C97A-29DA-4FAD-85F8-C6C25C955BDD}"/>
                  </a:ext>
                </a:extLst>
              </p:cNvPr>
              <p:cNvSpPr txBox="1"/>
              <p:nvPr/>
            </p:nvSpPr>
            <p:spPr bwMode="auto">
              <a:xfrm>
                <a:off x="5476875" y="4190338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3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7" name="Object 12">
                <a:extLst>
                  <a:ext uri="{FF2B5EF4-FFF2-40B4-BE49-F238E27FC236}">
                    <a16:creationId xmlns:a16="http://schemas.microsoft.com/office/drawing/2014/main" id="{F3B0C97A-29DA-4FAD-85F8-C6C25C95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6875" y="4190338"/>
                <a:ext cx="190500" cy="190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ine 13">
            <a:extLst>
              <a:ext uri="{FF2B5EF4-FFF2-40B4-BE49-F238E27FC236}">
                <a16:creationId xmlns:a16="http://schemas.microsoft.com/office/drawing/2014/main" id="{3DA61B38-767B-4ED9-9038-8F949B3F0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075" y="3809338"/>
            <a:ext cx="0" cy="2438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5AF2B69B-03C5-4B48-B74A-082199F52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2675" y="4266538"/>
            <a:ext cx="434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15">
                <a:extLst>
                  <a:ext uri="{FF2B5EF4-FFF2-40B4-BE49-F238E27FC236}">
                    <a16:creationId xmlns:a16="http://schemas.microsoft.com/office/drawing/2014/main" id="{CE574533-B6D1-4F65-B3BC-BE288E47550D}"/>
                  </a:ext>
                </a:extLst>
              </p:cNvPr>
              <p:cNvSpPr txBox="1"/>
              <p:nvPr/>
            </p:nvSpPr>
            <p:spPr bwMode="auto">
              <a:xfrm>
                <a:off x="1979613" y="4876138"/>
                <a:ext cx="1879600" cy="381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0" name="Object 15">
                <a:extLst>
                  <a:ext uri="{FF2B5EF4-FFF2-40B4-BE49-F238E27FC236}">
                    <a16:creationId xmlns:a16="http://schemas.microsoft.com/office/drawing/2014/main" id="{CE574533-B6D1-4F65-B3BC-BE288E47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613" y="4876138"/>
                <a:ext cx="1879600" cy="381000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Rain drops at a rate of 1 drop/sec. Let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be the arrival times of the first and second raindrop.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4600" y="2793782"/>
            <a:ext cx="3632200" cy="3724459"/>
            <a:chOff x="5054600" y="2421234"/>
            <a:chExt cx="3632200" cy="3724459"/>
          </a:xfrm>
        </p:grpSpPr>
        <p:pic>
          <p:nvPicPr>
            <p:cNvPr id="11" name="Picture 10" descr="raindroppdf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59" t="12842" r="10562" b="7881"/>
            <a:stretch/>
          </p:blipFill>
          <p:spPr>
            <a:xfrm>
              <a:off x="5054600" y="2421234"/>
              <a:ext cx="3632200" cy="30607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054600" y="5447818"/>
              <a:ext cx="896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i="1" dirty="0">
                  <a:latin typeface="Garamond"/>
                  <a:cs typeface="Garamond"/>
                </a:rPr>
                <a:t>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</a:t>
              </a:r>
              <a:r>
                <a:rPr lang="en-US" sz="2400" dirty="0">
                  <a:latin typeface="Garamond"/>
                  <a:cs typeface="Garamond"/>
                </a:rPr>
                <a:t>) 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836400" y="5370358"/>
              <a:ext cx="2252709" cy="775335"/>
              <a:chOff x="3906846" y="4036858"/>
              <a:chExt cx="2252709" cy="775335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303825" y="4036858"/>
                <a:ext cx="521588" cy="775335"/>
                <a:chOff x="4303825" y="4036858"/>
                <a:chExt cx="521588" cy="775335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4393563" y="4036858"/>
                  <a:ext cx="3548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303825" y="4350528"/>
                  <a:ext cx="5215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∂x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4397983" y="4445778"/>
                  <a:ext cx="390102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3906846" y="4166716"/>
                <a:ext cx="3898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Garamond"/>
                    <a:cs typeface="Garamond"/>
                  </a:rPr>
                  <a:t>=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202051" y="4152418"/>
                <a:ext cx="9575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F</a:t>
                </a:r>
                <a:r>
                  <a:rPr lang="en-US" sz="24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(</a:t>
                </a:r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x</a:t>
                </a:r>
                <a:r>
                  <a:rPr lang="en-US" sz="24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,</a:t>
                </a:r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 y</a:t>
                </a:r>
                <a:r>
                  <a:rPr lang="en-US" sz="24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)</a:t>
                </a:r>
                <a:endParaRPr lang="en-US" sz="240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768839" y="4036858"/>
                <a:ext cx="470292" cy="775335"/>
                <a:chOff x="4329473" y="4036858"/>
                <a:chExt cx="470292" cy="775335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4393563" y="4036858"/>
                  <a:ext cx="3548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4329473" y="4350528"/>
                  <a:ext cx="47029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∂y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397983" y="4445778"/>
                  <a:ext cx="390102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" name="Group 2"/>
          <p:cNvGrpSpPr/>
          <p:nvPr/>
        </p:nvGrpSpPr>
        <p:grpSpPr>
          <a:xfrm>
            <a:off x="524934" y="2793781"/>
            <a:ext cx="3513011" cy="3471567"/>
            <a:chOff x="457200" y="2421233"/>
            <a:chExt cx="3513011" cy="3471567"/>
          </a:xfrm>
        </p:grpSpPr>
        <p:sp>
          <p:nvSpPr>
            <p:cNvPr id="14" name="TextBox 13"/>
            <p:cNvSpPr txBox="1"/>
            <p:nvPr/>
          </p:nvSpPr>
          <p:spPr>
            <a:xfrm>
              <a:off x="765397" y="5431135"/>
              <a:ext cx="3204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Garamond"/>
                  <a:cs typeface="Garamond"/>
                </a:rPr>
                <a:t>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</a:t>
              </a:r>
              <a:r>
                <a:rPr lang="en-US" sz="2400" dirty="0">
                  <a:latin typeface="Garamond"/>
                  <a:cs typeface="Garamond"/>
                </a:rPr>
                <a:t>) =</a:t>
              </a:r>
              <a:r>
                <a:rPr lang="en-US" sz="2400" i="1" dirty="0">
                  <a:latin typeface="Garamond"/>
                  <a:cs typeface="Garamond"/>
                </a:rPr>
                <a:t> 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 ≤ 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i="1" dirty="0">
                  <a:latin typeface="Garamond"/>
                  <a:cs typeface="Garamond"/>
                </a:rPr>
                <a:t>Y</a:t>
              </a:r>
              <a:r>
                <a:rPr lang="en-US" sz="2400" dirty="0">
                  <a:latin typeface="Garamond"/>
                  <a:cs typeface="Garamond"/>
                </a:rPr>
                <a:t> ≤ </a:t>
              </a:r>
              <a:r>
                <a:rPr lang="en-US" sz="2400" i="1" dirty="0">
                  <a:latin typeface="Garamond"/>
                  <a:cs typeface="Garamond"/>
                </a:rPr>
                <a:t>y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</a:p>
          </p:txBody>
        </p:sp>
        <p:pic>
          <p:nvPicPr>
            <p:cNvPr id="27" name="Picture 26" descr="raindropcdf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7" t="9086" r="11608" b="10686"/>
            <a:stretch/>
          </p:blipFill>
          <p:spPr>
            <a:xfrm>
              <a:off x="457200" y="2421233"/>
              <a:ext cx="3513011" cy="300990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504950" y="2097263"/>
            <a:ext cx="5892800" cy="597566"/>
            <a:chOff x="1504950" y="2097263"/>
            <a:chExt cx="5892800" cy="597566"/>
          </a:xfrm>
        </p:grpSpPr>
        <p:grpSp>
          <p:nvGrpSpPr>
            <p:cNvPr id="28" name="Group 27"/>
            <p:cNvGrpSpPr/>
            <p:nvPr/>
          </p:nvGrpSpPr>
          <p:grpSpPr>
            <a:xfrm>
              <a:off x="1504950" y="2345579"/>
              <a:ext cx="5892800" cy="349250"/>
              <a:chOff x="1504950" y="3251548"/>
              <a:chExt cx="5892800" cy="34925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504950" y="3600798"/>
                <a:ext cx="5892800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504950" y="3251548"/>
                <a:ext cx="0" cy="3492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Picture 33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5184" y="32642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6" name="Picture 35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6238" y="32515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7" name="Picture 36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9100" y="32642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8" name="Picture 37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4750" y="3251548"/>
                <a:ext cx="133350" cy="266700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4284257" y="2097263"/>
              <a:ext cx="456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3863" y="2110512"/>
              <a:ext cx="485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4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err="1"/>
              <a:t>marginals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115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Given the joint </a:t>
            </a:r>
            <a:r>
              <a:rPr lang="en-US" sz="2800" dirty="0" err="1">
                <a:latin typeface="Franklin Gothic Medium"/>
                <a:cs typeface="Franklin Gothic Medium"/>
              </a:rPr>
              <a:t>c.d.f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i="1" baseline="-25000" dirty="0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, we can calculate the marginal </a:t>
            </a:r>
            <a:r>
              <a:rPr lang="en-US" sz="2800" dirty="0" err="1">
                <a:latin typeface="Franklin Gothic Medium"/>
                <a:cs typeface="Franklin Gothic Medium"/>
              </a:rPr>
              <a:t>c.d.f.s</a:t>
            </a:r>
            <a:r>
              <a:rPr lang="en-US" sz="2800" dirty="0">
                <a:latin typeface="Franklin Gothic Medium"/>
                <a:cs typeface="Franklin Gothic Medium"/>
              </a:rPr>
              <a:t>: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15875" y="2447256"/>
            <a:ext cx="4896006" cy="698847"/>
            <a:chOff x="1750592" y="2302180"/>
            <a:chExt cx="4896006" cy="698847"/>
          </a:xfrm>
        </p:grpSpPr>
        <p:sp>
          <p:nvSpPr>
            <p:cNvPr id="10" name="TextBox 9"/>
            <p:cNvSpPr txBox="1"/>
            <p:nvPr/>
          </p:nvSpPr>
          <p:spPr>
            <a:xfrm>
              <a:off x="1750592" y="2302180"/>
              <a:ext cx="4896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i="1" baseline="-25000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  <a:r>
                <a:rPr lang="en-US" sz="2800" i="1" dirty="0">
                  <a:latin typeface="Garamond"/>
                  <a:cs typeface="Garamond"/>
                </a:rPr>
                <a:t> 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 ≤ 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dirty="0" err="1">
                  <a:latin typeface="Garamond"/>
                  <a:cs typeface="Garamond"/>
                </a:rPr>
                <a:t>lim</a:t>
              </a:r>
              <a:r>
                <a:rPr lang="en-US" sz="2800" dirty="0">
                  <a:latin typeface="Garamond"/>
                  <a:cs typeface="Garamond"/>
                </a:rPr>
                <a:t> 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i="1" baseline="-25000" dirty="0">
                  <a:latin typeface="Garamond"/>
                  <a:cs typeface="Garamond"/>
                </a:rPr>
                <a:t>XY 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,</a:t>
              </a:r>
              <a:r>
                <a:rPr lang="en-US" sz="2800" i="1" dirty="0">
                  <a:latin typeface="Garamond"/>
                  <a:cs typeface="Garamond"/>
                </a:rPr>
                <a:t> y</a:t>
              </a:r>
              <a:r>
                <a:rPr lang="en-US" sz="2800" dirty="0">
                  <a:latin typeface="Garamond"/>
                  <a:cs typeface="Garamond"/>
                </a:rPr>
                <a:t>) 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17398" y="2662473"/>
              <a:ext cx="7447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i="1" dirty="0">
                  <a:solidFill>
                    <a:prstClr val="black"/>
                  </a:solidFill>
                  <a:latin typeface="Garamond"/>
                  <a:cs typeface="Garamond"/>
                </a:rPr>
                <a:t>y </a:t>
              </a:r>
              <a:r>
                <a:rPr lang="en-US" sz="1600" dirty="0">
                  <a:latin typeface="Garamond"/>
                  <a:cs typeface="Garamond"/>
                </a:rPr>
                <a:t>→ ∞</a:t>
              </a:r>
              <a:endParaRPr lang="en-US" sz="16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pic>
        <p:nvPicPr>
          <p:cNvPr id="13" name="Picture 12" descr="marginal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419" y="3778126"/>
            <a:ext cx="3097357" cy="2340109"/>
          </a:xfrm>
          <a:prstGeom prst="rect">
            <a:avLst/>
          </a:prstGeom>
        </p:spPr>
      </p:pic>
      <p:pic>
        <p:nvPicPr>
          <p:cNvPr id="14" name="Picture 13" descr="raindropcdf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9086" r="11608" b="9662"/>
          <a:stretch/>
        </p:blipFill>
        <p:spPr>
          <a:xfrm>
            <a:off x="457200" y="3441403"/>
            <a:ext cx="3513011" cy="304829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302654" y="3091979"/>
            <a:ext cx="4720327" cy="698847"/>
            <a:chOff x="1838431" y="2302180"/>
            <a:chExt cx="4720327" cy="698847"/>
          </a:xfrm>
        </p:grpSpPr>
        <p:sp>
          <p:nvSpPr>
            <p:cNvPr id="4" name="TextBox 3"/>
            <p:cNvSpPr txBox="1"/>
            <p:nvPr/>
          </p:nvSpPr>
          <p:spPr>
            <a:xfrm>
              <a:off x="1838431" y="2302180"/>
              <a:ext cx="47203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i="1" baseline="-25000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  <a:r>
                <a:rPr lang="en-US" sz="2800" i="1" dirty="0">
                  <a:latin typeface="Garamond"/>
                  <a:cs typeface="Garamond"/>
                </a:rPr>
                <a:t> 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 ≤ 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dirty="0" err="1">
                  <a:latin typeface="Garamond"/>
                  <a:cs typeface="Garamond"/>
                </a:rPr>
                <a:t>lim</a:t>
              </a:r>
              <a:r>
                <a:rPr lang="en-US" sz="2800" dirty="0">
                  <a:latin typeface="Garamond"/>
                  <a:cs typeface="Garamond"/>
                </a:rPr>
                <a:t> 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i="1" baseline="-25000" dirty="0">
                  <a:latin typeface="Garamond"/>
                  <a:cs typeface="Garamond"/>
                </a:rPr>
                <a:t>XY 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,</a:t>
              </a:r>
              <a:r>
                <a:rPr lang="en-US" sz="2800" i="1" dirty="0">
                  <a:latin typeface="Garamond"/>
                  <a:cs typeface="Garamond"/>
                </a:rPr>
                <a:t> y</a:t>
              </a:r>
              <a:r>
                <a:rPr lang="en-US" sz="2800" dirty="0">
                  <a:latin typeface="Garamond"/>
                  <a:cs typeface="Garamond"/>
                </a:rPr>
                <a:t>) 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28498" y="2662473"/>
              <a:ext cx="7447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i="1" dirty="0">
                  <a:solidFill>
                    <a:prstClr val="black"/>
                  </a:solidFill>
                  <a:latin typeface="Garamond"/>
                  <a:cs typeface="Garamond"/>
                </a:rPr>
                <a:t>x </a:t>
              </a:r>
              <a:r>
                <a:rPr lang="en-US" sz="1600" dirty="0">
                  <a:latin typeface="Garamond"/>
                  <a:cs typeface="Garamond"/>
                </a:rPr>
                <a:t>→ ∞</a:t>
              </a:r>
              <a:endParaRPr lang="en-US" sz="16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15" name="Freeform 14"/>
          <p:cNvSpPr/>
          <p:nvPr/>
        </p:nvSpPr>
        <p:spPr>
          <a:xfrm>
            <a:off x="1790700" y="3670300"/>
            <a:ext cx="1873250" cy="1816100"/>
          </a:xfrm>
          <a:custGeom>
            <a:avLst/>
            <a:gdLst>
              <a:gd name="connsiteX0" fmla="*/ 0 w 1873250"/>
              <a:gd name="connsiteY0" fmla="*/ 0 h 1816100"/>
              <a:gd name="connsiteX1" fmla="*/ 50800 w 1873250"/>
              <a:gd name="connsiteY1" fmla="*/ 1435100 h 1816100"/>
              <a:gd name="connsiteX2" fmla="*/ 1809750 w 1873250"/>
              <a:gd name="connsiteY2" fmla="*/ 1816100 h 1816100"/>
              <a:gd name="connsiteX3" fmla="*/ 1873250 w 1873250"/>
              <a:gd name="connsiteY3" fmla="*/ 361950 h 1816100"/>
              <a:gd name="connsiteX4" fmla="*/ 0 w 1873250"/>
              <a:gd name="connsiteY4" fmla="*/ 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3250" h="1816100">
                <a:moveTo>
                  <a:pt x="0" y="0"/>
                </a:moveTo>
                <a:lnTo>
                  <a:pt x="50800" y="1435100"/>
                </a:lnTo>
                <a:lnTo>
                  <a:pt x="1809750" y="1816100"/>
                </a:lnTo>
                <a:lnTo>
                  <a:pt x="1873250" y="3619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6200000">
            <a:off x="4907940" y="4765169"/>
            <a:ext cx="1010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Garamond"/>
                <a:cs typeface="Garamond"/>
              </a:rPr>
              <a:t>P</a:t>
            </a:r>
            <a:r>
              <a:rPr lang="en-US" dirty="0">
                <a:latin typeface="Garamond"/>
                <a:cs typeface="Garamond"/>
              </a:rPr>
              <a:t>(</a:t>
            </a:r>
            <a:r>
              <a:rPr lang="en-US" i="1" dirty="0">
                <a:latin typeface="Garamond"/>
                <a:cs typeface="Garamond"/>
              </a:rPr>
              <a:t>X</a:t>
            </a:r>
            <a:r>
              <a:rPr lang="en-US" dirty="0">
                <a:latin typeface="Garamond"/>
                <a:cs typeface="Garamond"/>
              </a:rPr>
              <a:t> ≤ </a:t>
            </a:r>
            <a:r>
              <a:rPr lang="en-US" i="1" dirty="0">
                <a:latin typeface="Garamond"/>
                <a:cs typeface="Garamond"/>
              </a:rPr>
              <a:t>x</a:t>
            </a:r>
            <a:r>
              <a:rPr lang="en-US" dirty="0">
                <a:latin typeface="Garamond"/>
                <a:cs typeface="Garamond"/>
              </a:rPr>
              <a:t>)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92496" y="5999470"/>
            <a:ext cx="19635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Exponential(1)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8120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Marginal</a:t>
            </a:r>
            <a:r>
              <a:rPr lang="en-US" dirty="0"/>
              <a:t> PDF for </a:t>
            </a:r>
            <a:r>
              <a:rPr lang="en-US" altLang="zh-CN" dirty="0"/>
              <a:t>continuous</a:t>
            </a:r>
            <a:r>
              <a:rPr lang="en-US" dirty="0"/>
              <a:t> </a:t>
            </a:r>
            <a:r>
              <a:rPr lang="en-US" dirty="0" err="1"/>
              <a:t>r.v.s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/>
              <p:nvPr/>
            </p:nvSpPr>
            <p:spPr>
              <a:xfrm>
                <a:off x="416000" y="1096310"/>
                <a:ext cx="8311999" cy="320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Definition  </a:t>
                </a:r>
                <a:r>
                  <a:rPr lang="en-US" altLang="zh-CN" sz="2400" dirty="0"/>
                  <a:t>(Marginal PDF)</a:t>
                </a:r>
                <a:r>
                  <a:rPr lang="en-US" altLang="zh-CN" sz="2400" b="1" dirty="0"/>
                  <a:t>.  </a:t>
                </a:r>
                <a:r>
                  <a:rPr lang="en-US" altLang="zh-CN" sz="2400" dirty="0"/>
                  <a:t>For continuous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with joint PDF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dirty="0"/>
                  <a:t>, the </a:t>
                </a:r>
                <a:r>
                  <a:rPr lang="en-US" altLang="zh-CN" sz="2400" i="1" dirty="0"/>
                  <a:t>marginal PDF </a:t>
                </a:r>
                <a:r>
                  <a:rPr lang="en-US" altLang="zh-CN" sz="2400" dirty="0"/>
                  <a:t>of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00" y="1096310"/>
                <a:ext cx="8311999" cy="3202415"/>
              </a:xfrm>
              <a:prstGeom prst="rect">
                <a:avLst/>
              </a:prstGeom>
              <a:blipFill>
                <a:blip r:embed="rId2"/>
                <a:stretch>
                  <a:fillRect l="-1100" t="-1524" r="-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574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Conditional</a:t>
            </a:r>
            <a:r>
              <a:rPr lang="en-US" dirty="0"/>
              <a:t> PDF for </a:t>
            </a:r>
            <a:r>
              <a:rPr lang="en-US" altLang="zh-CN" dirty="0"/>
              <a:t>continuous</a:t>
            </a:r>
            <a:r>
              <a:rPr lang="en-US" dirty="0"/>
              <a:t> </a:t>
            </a:r>
            <a:r>
              <a:rPr lang="en-US" dirty="0" err="1"/>
              <a:t>r.v.s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/>
              <p:nvPr/>
            </p:nvSpPr>
            <p:spPr>
              <a:xfrm>
                <a:off x="449867" y="1096310"/>
                <a:ext cx="8311999" cy="5456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CN" sz="2400" b="1" dirty="0"/>
                  <a:t>Definition  </a:t>
                </a:r>
                <a:r>
                  <a:rPr lang="en-US" altLang="zh-CN" sz="2400" dirty="0"/>
                  <a:t>(Conditional PDF)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For continuous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with joint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zh-CN" sz="2400" dirty="0"/>
                  <a:t>, the </a:t>
                </a:r>
                <a:r>
                  <a:rPr lang="en-US" altLang="zh-CN" sz="2400" i="1" dirty="0"/>
                  <a:t>conditional PDF </a:t>
                </a:r>
                <a:r>
                  <a:rPr lang="en-US" altLang="zh-CN" sz="2400" dirty="0"/>
                  <a:t>of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given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=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i="1" dirty="0"/>
                  <a:t> </a:t>
                </a:r>
                <a:r>
                  <a:rPr lang="en-US" altLang="zh-CN" sz="2400" dirty="0"/>
                  <a:t>is 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This is considered as a function of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for fixed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/>
                  <a:t>. </a:t>
                </a:r>
              </a:p>
              <a:p>
                <a:endParaRPr lang="en-US" altLang="zh-CN" sz="2400" dirty="0"/>
              </a:p>
              <a:p>
                <a:r>
                  <a:rPr lang="en-US" altLang="zh-CN" sz="2400" b="1" dirty="0"/>
                  <a:t>Theorem </a:t>
                </a:r>
                <a:r>
                  <a:rPr lang="en-US" altLang="zh-CN" sz="2400" dirty="0"/>
                  <a:t>(Continuous form of Bayes’ rule)</a:t>
                </a:r>
                <a:r>
                  <a:rPr lang="en-US" altLang="zh-CN" sz="2400" b="1" dirty="0"/>
                  <a:t>.  </a:t>
                </a:r>
              </a:p>
              <a:p>
                <a:r>
                  <a:rPr lang="en-US" altLang="zh-CN" sz="2400" dirty="0"/>
                  <a:t>For continuous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i="1" dirty="0"/>
                  <a:t> 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br>
                  <a:rPr lang="en-US" altLang="zh-CN" sz="2400" dirty="0"/>
                </a:br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67" y="1096310"/>
                <a:ext cx="8311999" cy="5456622"/>
              </a:xfrm>
              <a:prstGeom prst="rect">
                <a:avLst/>
              </a:prstGeom>
              <a:blipFill>
                <a:blip r:embed="rId2"/>
                <a:stretch>
                  <a:fillRect l="-1174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249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Exception of function of joint </a:t>
            </a:r>
            <a:r>
              <a:rPr lang="en-US" altLang="zh-CN" sz="3200" dirty="0" err="1"/>
              <a:t>r.v.</a:t>
            </a:r>
            <a:r>
              <a:rPr lang="en-US" altLang="zh-CN" sz="3200" dirty="0"/>
              <a:t> X and 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/>
              <p:nvPr/>
            </p:nvSpPr>
            <p:spPr>
              <a:xfrm>
                <a:off x="449867" y="1096310"/>
                <a:ext cx="8311999" cy="5025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Definition  </a:t>
                </a:r>
                <a:r>
                  <a:rPr lang="en-US" altLang="zh-CN" sz="2400" dirty="0"/>
                  <a:t>For continuous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with joint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      </m:t>
                        </m:r>
                      </m:e>
                      <m:sub/>
                    </m:sSub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An </a:t>
                </a:r>
                <a:r>
                  <a:rPr lang="en-US" altLang="zh-CN" sz="2400" dirty="0" err="1"/>
                  <a:t>r.v.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sub/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  <m:sub/>
                      </m:sSub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𝑑𝑦𝑑𝑥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Example:</a:t>
                </a:r>
              </a:p>
              <a:p>
                <a:r>
                  <a:rPr lang="en-US" altLang="zh-CN" sz="2400" i="1" dirty="0"/>
                  <a:t>Z</a:t>
                </a:r>
                <a:r>
                  <a:rPr lang="en-US" altLang="zh-CN" sz="2400" dirty="0"/>
                  <a:t>=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+</a:t>
                </a:r>
                <a:r>
                  <a:rPr lang="en-US" altLang="zh-CN" sz="2400" i="1" dirty="0"/>
                  <a:t>Y</a:t>
                </a:r>
                <a:r>
                  <a:rPr lang="en-US" altLang="zh-CN" sz="2400" dirty="0"/>
                  <a:t> </a:t>
                </a:r>
              </a:p>
              <a:p>
                <a:endParaRPr lang="en-US" altLang="zh-CN" sz="2400" dirty="0"/>
              </a:p>
              <a:p>
                <a:r>
                  <a:rPr lang="en-US" altLang="zh-CN" sz="2400" i="1" dirty="0"/>
                  <a:t>Z</a:t>
                </a:r>
                <a:r>
                  <a:rPr lang="en-US" altLang="zh-CN" sz="2400" dirty="0"/>
                  <a:t>=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*</a:t>
                </a:r>
                <a:r>
                  <a:rPr lang="en-US" altLang="zh-CN" sz="2400" i="1" dirty="0"/>
                  <a:t>Y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38D3C2-80C8-406A-AFB7-01FDDF413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67" y="1096310"/>
                <a:ext cx="8311999" cy="5025158"/>
              </a:xfrm>
              <a:prstGeom prst="rect">
                <a:avLst/>
              </a:prstGeom>
              <a:blipFill>
                <a:blip r:embed="rId2"/>
                <a:stretch>
                  <a:fillRect l="-1174" t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062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08883" y="1224501"/>
                <a:ext cx="8046720" cy="4033299"/>
              </a:xfrm>
            </p:spPr>
            <p:txBody>
              <a:bodyPr/>
              <a:lstStyle/>
              <a:p>
                <a:r>
                  <a:rPr lang="en-US" altLang="zh-CN" sz="1800" dirty="0"/>
                  <a:t>(Linearity via 2D LOTUS)</a:t>
                </a:r>
                <a:r>
                  <a:rPr lang="en-US" altLang="zh-CN" sz="1800" b="1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CN" sz="1800" b="1" dirty="0"/>
                  <a:t> </a:t>
                </a:r>
                <a:br>
                  <a:rPr lang="en-US" altLang="zh-CN" sz="1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883" y="1224501"/>
                <a:ext cx="8046720" cy="4033299"/>
              </a:xfrm>
              <a:blipFill>
                <a:blip r:embed="rId2"/>
                <a:stretch>
                  <a:fillRect l="-455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B23EEF2-A40B-46B2-82D0-C71338F0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98" y="3098594"/>
            <a:ext cx="7843193" cy="17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6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Conditional</a:t>
            </a:r>
            <a:r>
              <a:rPr lang="en-US" dirty="0"/>
              <a:t> PDF for </a:t>
            </a:r>
            <a:r>
              <a:rPr lang="en-US" altLang="zh-CN" dirty="0"/>
              <a:t>continuous</a:t>
            </a:r>
            <a:r>
              <a:rPr lang="en-US" dirty="0"/>
              <a:t> </a:t>
            </a:r>
            <a:r>
              <a:rPr lang="en-US" dirty="0" err="1"/>
              <a:t>r.v.s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E909144-DDAE-406E-8663-AA56E8765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44747"/>
            <a:ext cx="9144000" cy="33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0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Example 6.1f </a:t>
            </a:r>
            <a:endParaRPr 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38D3C2-80C8-406A-AFB7-01FDDF41374C}"/>
              </a:ext>
            </a:extLst>
          </p:cNvPr>
          <p:cNvSpPr txBox="1"/>
          <p:nvPr/>
        </p:nvSpPr>
        <p:spPr>
          <a:xfrm>
            <a:off x="416000" y="1096310"/>
            <a:ext cx="83119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dirty="0"/>
              <a:t>The joint density function of and is given by</a:t>
            </a:r>
            <a:endParaRPr lang="zh-CN" altLang="en-US" sz="2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6FDAAB-0F3C-4002-82B6-41E14324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8753"/>
            <a:ext cx="8054049" cy="16607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A79A02-234E-4521-AB68-27BE34ADE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13" y="3611875"/>
            <a:ext cx="6995451" cy="24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7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Example 6.1f 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7951A1-437F-4BEA-9682-BBC878E2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48" y="904875"/>
            <a:ext cx="5844126" cy="19906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9E4416-12E7-48B1-A965-6BB18F608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357" y="2927895"/>
            <a:ext cx="2832030" cy="15710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B826D9-40C5-4F3E-80C8-C9D208921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68" y="4731172"/>
            <a:ext cx="6250720" cy="15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Marginal</a:t>
            </a:r>
            <a:r>
              <a:rPr lang="en-US" dirty="0"/>
              <a:t> PDF for </a:t>
            </a:r>
            <a:r>
              <a:rPr lang="en-US" altLang="zh-CN" dirty="0"/>
              <a:t>continuous</a:t>
            </a:r>
            <a:r>
              <a:rPr lang="en-US" dirty="0"/>
              <a:t> </a:t>
            </a:r>
            <a:r>
              <a:rPr lang="en-US" dirty="0" err="1"/>
              <a:t>r.v.s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4418B7-A7C4-40E3-A494-6C1A3F09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74" y="1058333"/>
            <a:ext cx="8418652" cy="25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CDF’s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1">
                <a:extLst>
                  <a:ext uri="{FF2B5EF4-FFF2-40B4-BE49-F238E27FC236}">
                    <a16:creationId xmlns:a16="http://schemas.microsoft.com/office/drawing/2014/main" id="{F7C7FD89-A6E6-46E6-B77A-B77DCC85D263}"/>
                  </a:ext>
                </a:extLst>
              </p:cNvPr>
              <p:cNvSpPr txBox="1"/>
              <p:nvPr/>
            </p:nvSpPr>
            <p:spPr bwMode="auto">
              <a:xfrm>
                <a:off x="481013" y="1044575"/>
                <a:ext cx="3557587" cy="500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Object 21">
                <a:extLst>
                  <a:ext uri="{FF2B5EF4-FFF2-40B4-BE49-F238E27FC236}">
                    <a16:creationId xmlns:a16="http://schemas.microsoft.com/office/drawing/2014/main" id="{F7C7FD89-A6E6-46E6-B77A-B77DCC85D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013" y="1044575"/>
                <a:ext cx="3557587" cy="500063"/>
              </a:xfrm>
              <a:prstGeom prst="rect">
                <a:avLst/>
              </a:prstGeom>
              <a:blipFill>
                <a:blip r:embed="rId2"/>
                <a:stretch>
                  <a:fillRect l="-685" t="-1220" b="-1707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2">
                <a:extLst>
                  <a:ext uri="{FF2B5EF4-FFF2-40B4-BE49-F238E27FC236}">
                    <a16:creationId xmlns:a16="http://schemas.microsoft.com/office/drawing/2014/main" id="{1FF7AB9B-805B-4951-B87C-5BD6C6DA93B7}"/>
                  </a:ext>
                </a:extLst>
              </p:cNvPr>
              <p:cNvSpPr txBox="1"/>
              <p:nvPr/>
            </p:nvSpPr>
            <p:spPr bwMode="auto">
              <a:xfrm>
                <a:off x="627062" y="1571626"/>
                <a:ext cx="7165215" cy="5413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（"/>
                          <m:endChr m:val="）"/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monotonic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𝑛𝑜𝑛𝑑𝑒𝑐𝑟𝑒𝑎𝑠𝑖𝑛𝑔</m:t>
                      </m:r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𝑎𝑏𝑜𝑢𝑡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Object 22">
                <a:extLst>
                  <a:ext uri="{FF2B5EF4-FFF2-40B4-BE49-F238E27FC236}">
                    <a16:creationId xmlns:a16="http://schemas.microsoft.com/office/drawing/2014/main" id="{1FF7AB9B-805B-4951-B87C-5BD6C6DA9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062" y="1571626"/>
                <a:ext cx="7165215" cy="541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3">
                <a:extLst>
                  <a:ext uri="{FF2B5EF4-FFF2-40B4-BE49-F238E27FC236}">
                    <a16:creationId xmlns:a16="http://schemas.microsoft.com/office/drawing/2014/main" id="{ADE27600-F093-4E8B-9463-E9F350B0CE44}"/>
                  </a:ext>
                </a:extLst>
              </p:cNvPr>
              <p:cNvSpPr txBox="1"/>
              <p:nvPr/>
            </p:nvSpPr>
            <p:spPr bwMode="auto">
              <a:xfrm>
                <a:off x="1245553" y="2191469"/>
                <a:ext cx="6896100" cy="431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) ,∀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∈(−∞,+∞)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Object 23">
                <a:extLst>
                  <a:ext uri="{FF2B5EF4-FFF2-40B4-BE49-F238E27FC236}">
                    <a16:creationId xmlns:a16="http://schemas.microsoft.com/office/drawing/2014/main" id="{ADE27600-F093-4E8B-9463-E9F350B0C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5553" y="2191469"/>
                <a:ext cx="6896100" cy="431800"/>
              </a:xfrm>
              <a:prstGeom prst="rect">
                <a:avLst/>
              </a:prstGeom>
              <a:blipFill>
                <a:blip r:embed="rId4"/>
                <a:stretch>
                  <a:fillRect l="-88" b="-1549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4">
                <a:extLst>
                  <a:ext uri="{FF2B5EF4-FFF2-40B4-BE49-F238E27FC236}">
                    <a16:creationId xmlns:a16="http://schemas.microsoft.com/office/drawing/2014/main" id="{705DB838-3062-4F7F-88C6-26F957FAD546}"/>
                  </a:ext>
                </a:extLst>
              </p:cNvPr>
              <p:cNvSpPr txBox="1"/>
              <p:nvPr/>
            </p:nvSpPr>
            <p:spPr bwMode="auto">
              <a:xfrm>
                <a:off x="1245553" y="2752291"/>
                <a:ext cx="6858000" cy="431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) ,∀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∈(−∞,+∞).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Object 24">
                <a:extLst>
                  <a:ext uri="{FF2B5EF4-FFF2-40B4-BE49-F238E27FC236}">
                    <a16:creationId xmlns:a16="http://schemas.microsoft.com/office/drawing/2014/main" id="{705DB838-3062-4F7F-88C6-26F957FAD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5553" y="2752291"/>
                <a:ext cx="6858000" cy="431800"/>
              </a:xfrm>
              <a:prstGeom prst="rect">
                <a:avLst/>
              </a:prstGeom>
              <a:blipFill>
                <a:blip r:embed="rId5"/>
                <a:stretch>
                  <a:fillRect l="-89" b="-1549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25">
                <a:extLst>
                  <a:ext uri="{FF2B5EF4-FFF2-40B4-BE49-F238E27FC236}">
                    <a16:creationId xmlns:a16="http://schemas.microsoft.com/office/drawing/2014/main" id="{A1C4A014-2358-49C8-911D-DE63FA2D87F3}"/>
                  </a:ext>
                </a:extLst>
              </p:cNvPr>
              <p:cNvSpPr txBox="1"/>
              <p:nvPr/>
            </p:nvSpPr>
            <p:spPr bwMode="auto">
              <a:xfrm>
                <a:off x="1285240" y="3941763"/>
                <a:ext cx="2509837" cy="393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(+∞,+∞)=1,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Object 25">
                <a:extLst>
                  <a:ext uri="{FF2B5EF4-FFF2-40B4-BE49-F238E27FC236}">
                    <a16:creationId xmlns:a16="http://schemas.microsoft.com/office/drawing/2014/main" id="{A1C4A014-2358-49C8-911D-DE63FA2D8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85240" y="3941763"/>
                <a:ext cx="2509837" cy="393700"/>
              </a:xfrm>
              <a:prstGeom prst="rect">
                <a:avLst/>
              </a:prstGeom>
              <a:blipFill>
                <a:blip r:embed="rId6"/>
                <a:stretch>
                  <a:fillRect l="-728" b="-390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6">
                <a:extLst>
                  <a:ext uri="{FF2B5EF4-FFF2-40B4-BE49-F238E27FC236}">
                    <a16:creationId xmlns:a16="http://schemas.microsoft.com/office/drawing/2014/main" id="{0947CE76-1396-4611-9A0B-00C736BA1AA1}"/>
                  </a:ext>
                </a:extLst>
              </p:cNvPr>
              <p:cNvSpPr txBox="1"/>
              <p:nvPr/>
            </p:nvSpPr>
            <p:spPr bwMode="auto">
              <a:xfrm>
                <a:off x="1285240" y="4445000"/>
                <a:ext cx="4622800" cy="393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(−∞,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)=0, ∀ 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∈(−∞,+∞),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Object 26">
                <a:extLst>
                  <a:ext uri="{FF2B5EF4-FFF2-40B4-BE49-F238E27FC236}">
                    <a16:creationId xmlns:a16="http://schemas.microsoft.com/office/drawing/2014/main" id="{0947CE76-1396-4611-9A0B-00C736BA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85240" y="4445000"/>
                <a:ext cx="4622800" cy="393700"/>
              </a:xfrm>
              <a:prstGeom prst="rect">
                <a:avLst/>
              </a:prstGeom>
              <a:blipFill>
                <a:blip r:embed="rId7"/>
                <a:stretch>
                  <a:fillRect b="-1230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7">
                <a:extLst>
                  <a:ext uri="{FF2B5EF4-FFF2-40B4-BE49-F238E27FC236}">
                    <a16:creationId xmlns:a16="http://schemas.microsoft.com/office/drawing/2014/main" id="{AD2C887B-755B-43C7-88F3-A068EAF8ED83}"/>
                  </a:ext>
                </a:extLst>
              </p:cNvPr>
              <p:cNvSpPr txBox="1"/>
              <p:nvPr/>
            </p:nvSpPr>
            <p:spPr bwMode="auto">
              <a:xfrm>
                <a:off x="3685595" y="3965616"/>
                <a:ext cx="3247941" cy="393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(−∞,−∞)=0,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Object 27">
                <a:extLst>
                  <a:ext uri="{FF2B5EF4-FFF2-40B4-BE49-F238E27FC236}">
                    <a16:creationId xmlns:a16="http://schemas.microsoft.com/office/drawing/2014/main" id="{AD2C887B-755B-43C7-88F3-A068EAF8E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5595" y="3965616"/>
                <a:ext cx="3247941" cy="393700"/>
              </a:xfrm>
              <a:prstGeom prst="rect">
                <a:avLst/>
              </a:prstGeom>
              <a:blipFill>
                <a:blip r:embed="rId8"/>
                <a:stretch>
                  <a:fillRect l="-564" b="-390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8">
                <a:extLst>
                  <a:ext uri="{FF2B5EF4-FFF2-40B4-BE49-F238E27FC236}">
                    <a16:creationId xmlns:a16="http://schemas.microsoft.com/office/drawing/2014/main" id="{B16E7462-AD16-4C52-89E7-6CE7915D0E31}"/>
                  </a:ext>
                </a:extLst>
              </p:cNvPr>
              <p:cNvSpPr txBox="1"/>
              <p:nvPr/>
            </p:nvSpPr>
            <p:spPr bwMode="auto">
              <a:xfrm>
                <a:off x="1245553" y="4949825"/>
                <a:ext cx="4559300" cy="393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,−∞)=0, ∀ 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∈(−∞,+∞)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Object 28">
                <a:extLst>
                  <a:ext uri="{FF2B5EF4-FFF2-40B4-BE49-F238E27FC236}">
                    <a16:creationId xmlns:a16="http://schemas.microsoft.com/office/drawing/2014/main" id="{B16E7462-AD16-4C52-89E7-6CE7915D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5553" y="4949825"/>
                <a:ext cx="4559300" cy="393700"/>
              </a:xfrm>
              <a:prstGeom prst="rect">
                <a:avLst/>
              </a:prstGeom>
              <a:blipFill>
                <a:blip r:embed="rId9"/>
                <a:stretch>
                  <a:fillRect b="-1230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9">
                <a:extLst>
                  <a:ext uri="{FF2B5EF4-FFF2-40B4-BE49-F238E27FC236}">
                    <a16:creationId xmlns:a16="http://schemas.microsoft.com/office/drawing/2014/main" id="{A2C90348-9666-4035-891D-762B75EAE4A3}"/>
                  </a:ext>
                </a:extLst>
              </p:cNvPr>
              <p:cNvSpPr txBox="1"/>
              <p:nvPr/>
            </p:nvSpPr>
            <p:spPr bwMode="auto">
              <a:xfrm>
                <a:off x="627063" y="3336740"/>
                <a:ext cx="2509837" cy="5143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(3)  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𝑙𝑖𝑚𝑖𝑡𝑠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Object 29">
                <a:extLst>
                  <a:ext uri="{FF2B5EF4-FFF2-40B4-BE49-F238E27FC236}">
                    <a16:creationId xmlns:a16="http://schemas.microsoft.com/office/drawing/2014/main" id="{A2C90348-9666-4035-891D-762B75EAE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063" y="3336740"/>
                <a:ext cx="2509837" cy="514350"/>
              </a:xfrm>
              <a:prstGeom prst="rect">
                <a:avLst/>
              </a:prstGeom>
              <a:blipFill>
                <a:blip r:embed="rId10"/>
                <a:stretch>
                  <a:fillRect l="-2184" b="-470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399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Marginal</a:t>
            </a:r>
            <a:r>
              <a:rPr lang="en-US" dirty="0"/>
              <a:t> PDF for </a:t>
            </a:r>
            <a:r>
              <a:rPr lang="en-US" altLang="zh-CN" dirty="0"/>
              <a:t>continuous</a:t>
            </a:r>
            <a:r>
              <a:rPr lang="en-US" dirty="0"/>
              <a:t> </a:t>
            </a:r>
            <a:r>
              <a:rPr lang="en-US" dirty="0" err="1"/>
              <a:t>r.v.s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58E9C-F6AF-42B9-9CDF-593B6A4A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6" y="881280"/>
            <a:ext cx="48672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84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Marginal</a:t>
            </a:r>
            <a:r>
              <a:rPr lang="en-US" dirty="0"/>
              <a:t> PDF for </a:t>
            </a:r>
            <a:r>
              <a:rPr lang="en-US" altLang="zh-CN" dirty="0"/>
              <a:t>continuous</a:t>
            </a:r>
            <a:r>
              <a:rPr lang="en-US" dirty="0"/>
              <a:t> </a:t>
            </a:r>
            <a:r>
              <a:rPr lang="en-US" dirty="0" err="1"/>
              <a:t>r.v.s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4C9F9E-F3C2-451C-9661-38134340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6" y="1030911"/>
            <a:ext cx="8229600" cy="358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Marginal</a:t>
            </a:r>
            <a:r>
              <a:rPr lang="en-US" dirty="0"/>
              <a:t> PDF for </a:t>
            </a:r>
            <a:r>
              <a:rPr lang="en-US" altLang="zh-CN" dirty="0"/>
              <a:t>continuous</a:t>
            </a:r>
            <a:r>
              <a:rPr lang="en-US" dirty="0"/>
              <a:t> </a:t>
            </a:r>
            <a:r>
              <a:rPr lang="en-US" dirty="0" err="1"/>
              <a:t>r.v.s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A18363-3AAD-48E5-A649-EC9CD67E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1280"/>
            <a:ext cx="5353050" cy="3162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4380D8-0565-4A1A-9A3F-DD6E784C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70554"/>
            <a:ext cx="52959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6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6613" name="Object 5">
                <a:extLst>
                  <a:ext uri="{FF2B5EF4-FFF2-40B4-BE49-F238E27FC236}">
                    <a16:creationId xmlns:a16="http://schemas.microsoft.com/office/drawing/2014/main" id="{4A94E796-A3DF-4E12-9D26-AE66442AD441}"/>
                  </a:ext>
                </a:extLst>
              </p:cNvPr>
              <p:cNvSpPr txBox="1"/>
              <p:nvPr/>
            </p:nvSpPr>
            <p:spPr bwMode="auto">
              <a:xfrm>
                <a:off x="1698625" y="3552825"/>
                <a:ext cx="1277938" cy="4111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96613" name="Object 5">
                <a:extLst>
                  <a:ext uri="{FF2B5EF4-FFF2-40B4-BE49-F238E27FC236}">
                    <a16:creationId xmlns:a16="http://schemas.microsoft.com/office/drawing/2014/main" id="{4A94E796-A3DF-4E12-9D26-AE66442AD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8625" y="3552825"/>
                <a:ext cx="1277938" cy="411163"/>
              </a:xfrm>
              <a:prstGeom prst="rect">
                <a:avLst/>
              </a:prstGeom>
              <a:blipFill>
                <a:blip r:embed="rId3"/>
                <a:stretch>
                  <a:fillRect l="-2392" b="-1194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614" name="Object 6">
                <a:extLst>
                  <a:ext uri="{FF2B5EF4-FFF2-40B4-BE49-F238E27FC236}">
                    <a16:creationId xmlns:a16="http://schemas.microsoft.com/office/drawing/2014/main" id="{73192187-3759-400B-B455-27ABE7849BAF}"/>
                  </a:ext>
                </a:extLst>
              </p:cNvPr>
              <p:cNvSpPr txBox="1"/>
              <p:nvPr/>
            </p:nvSpPr>
            <p:spPr bwMode="auto">
              <a:xfrm>
                <a:off x="1668463" y="4267200"/>
                <a:ext cx="2146300" cy="431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𝒘𝒉𝒆𝒏</m:t>
                      </m:r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0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96614" name="Object 6">
                <a:extLst>
                  <a:ext uri="{FF2B5EF4-FFF2-40B4-BE49-F238E27FC236}">
                    <a16:creationId xmlns:a16="http://schemas.microsoft.com/office/drawing/2014/main" id="{73192187-3759-400B-B455-27ABE784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8463" y="4267200"/>
                <a:ext cx="2146300" cy="431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7">
            <a:extLst>
              <a:ext uri="{FF2B5EF4-FFF2-40B4-BE49-F238E27FC236}">
                <a16:creationId xmlns:a16="http://schemas.microsoft.com/office/drawing/2014/main" id="{17195710-EC12-4FB4-8220-22F3282C7BA6}"/>
              </a:ext>
            </a:extLst>
          </p:cNvPr>
          <p:cNvGrpSpPr>
            <a:grpSpLocks/>
          </p:cNvGrpSpPr>
          <p:nvPr/>
        </p:nvGrpSpPr>
        <p:grpSpPr bwMode="auto">
          <a:xfrm>
            <a:off x="5514975" y="3729038"/>
            <a:ext cx="3224213" cy="2449512"/>
            <a:chOff x="3264" y="2160"/>
            <a:chExt cx="2031" cy="1543"/>
          </a:xfrm>
        </p:grpSpPr>
        <p:sp>
          <p:nvSpPr>
            <p:cNvPr id="24600" name="Line 8">
              <a:extLst>
                <a:ext uri="{FF2B5EF4-FFF2-40B4-BE49-F238E27FC236}">
                  <a16:creationId xmlns:a16="http://schemas.microsoft.com/office/drawing/2014/main" id="{9529212A-88CE-4012-90B5-EE6D25783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504"/>
              <a:ext cx="20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601" name="Line 9">
              <a:extLst>
                <a:ext uri="{FF2B5EF4-FFF2-40B4-BE49-F238E27FC236}">
                  <a16:creationId xmlns:a16="http://schemas.microsoft.com/office/drawing/2014/main" id="{5008316A-6D49-430D-A376-E5FB659042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8" y="2304"/>
              <a:ext cx="0" cy="13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602" name="Line 10">
              <a:extLst>
                <a:ext uri="{FF2B5EF4-FFF2-40B4-BE49-F238E27FC236}">
                  <a16:creationId xmlns:a16="http://schemas.microsoft.com/office/drawing/2014/main" id="{10DC4D01-E2F1-4B55-9948-4FC5C02B1D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2352"/>
              <a:ext cx="1152" cy="115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603" name="Freeform 11">
              <a:extLst>
                <a:ext uri="{FF2B5EF4-FFF2-40B4-BE49-F238E27FC236}">
                  <a16:creationId xmlns:a16="http://schemas.microsoft.com/office/drawing/2014/main" id="{43510120-5075-452C-A4EF-678AD6EF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2352"/>
              <a:ext cx="1056" cy="1152"/>
            </a:xfrm>
            <a:custGeom>
              <a:avLst/>
              <a:gdLst>
                <a:gd name="T0" fmla="*/ 0 w 1056"/>
                <a:gd name="T1" fmla="*/ 1152 h 1152"/>
                <a:gd name="T2" fmla="*/ 864 w 1056"/>
                <a:gd name="T3" fmla="*/ 816 h 1152"/>
                <a:gd name="T4" fmla="*/ 1056 w 1056"/>
                <a:gd name="T5" fmla="*/ 0 h 1152"/>
                <a:gd name="T6" fmla="*/ 0 60000 65536"/>
                <a:gd name="T7" fmla="*/ 0 60000 65536"/>
                <a:gd name="T8" fmla="*/ 0 60000 65536"/>
                <a:gd name="T9" fmla="*/ 0 w 1056"/>
                <a:gd name="T10" fmla="*/ 0 h 1152"/>
                <a:gd name="T11" fmla="*/ 1056 w 1056"/>
                <a:gd name="T12" fmla="*/ 1152 h 11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6" h="1152">
                  <a:moveTo>
                    <a:pt x="0" y="1152"/>
                  </a:moveTo>
                  <a:cubicBezTo>
                    <a:pt x="344" y="1080"/>
                    <a:pt x="688" y="1008"/>
                    <a:pt x="864" y="816"/>
                  </a:cubicBezTo>
                  <a:cubicBezTo>
                    <a:pt x="1040" y="624"/>
                    <a:pt x="1024" y="136"/>
                    <a:pt x="1056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91" name="Object 12">
                  <a:extLst>
                    <a:ext uri="{FF2B5EF4-FFF2-40B4-BE49-F238E27FC236}">
                      <a16:creationId xmlns:a16="http://schemas.microsoft.com/office/drawing/2014/main" id="{72AF3EDA-CB5D-4723-B081-9965139CAD87}"/>
                    </a:ext>
                  </a:extLst>
                </p:cNvPr>
                <p:cNvSpPr txBox="1"/>
                <p:nvPr/>
              </p:nvSpPr>
              <p:spPr bwMode="auto">
                <a:xfrm>
                  <a:off x="3712" y="2773"/>
                  <a:ext cx="528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4591" name="Object 12">
                  <a:extLst>
                    <a:ext uri="{FF2B5EF4-FFF2-40B4-BE49-F238E27FC236}">
                      <a16:creationId xmlns:a16="http://schemas.microsoft.com/office/drawing/2014/main" id="{72AF3EDA-CB5D-4723-B081-9965139CA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12" y="2773"/>
                  <a:ext cx="528" cy="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92" name="Object 13">
                  <a:extLst>
                    <a:ext uri="{FF2B5EF4-FFF2-40B4-BE49-F238E27FC236}">
                      <a16:creationId xmlns:a16="http://schemas.microsoft.com/office/drawing/2014/main" id="{939D5701-B39B-4FD8-AB5C-4AC12A903E5A}"/>
                    </a:ext>
                  </a:extLst>
                </p:cNvPr>
                <p:cNvSpPr txBox="1"/>
                <p:nvPr/>
              </p:nvSpPr>
              <p:spPr bwMode="auto">
                <a:xfrm>
                  <a:off x="4484" y="3061"/>
                  <a:ext cx="60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4592" name="Object 13">
                  <a:extLst>
                    <a:ext uri="{FF2B5EF4-FFF2-40B4-BE49-F238E27FC236}">
                      <a16:creationId xmlns:a16="http://schemas.microsoft.com/office/drawing/2014/main" id="{939D5701-B39B-4FD8-AB5C-4AC12A903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84" y="3061"/>
                  <a:ext cx="600" cy="2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93" name="Object 14">
                  <a:extLst>
                    <a:ext uri="{FF2B5EF4-FFF2-40B4-BE49-F238E27FC236}">
                      <a16:creationId xmlns:a16="http://schemas.microsoft.com/office/drawing/2014/main" id="{14018181-0783-4B81-A4CF-284326212D7E}"/>
                    </a:ext>
                  </a:extLst>
                </p:cNvPr>
                <p:cNvSpPr txBox="1"/>
                <p:nvPr/>
              </p:nvSpPr>
              <p:spPr bwMode="auto">
                <a:xfrm>
                  <a:off x="3456" y="3504"/>
                  <a:ext cx="169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4593" name="Object 14">
                  <a:extLst>
                    <a:ext uri="{FF2B5EF4-FFF2-40B4-BE49-F238E27FC236}">
                      <a16:creationId xmlns:a16="http://schemas.microsoft.com/office/drawing/2014/main" id="{14018181-0783-4B81-A4CF-284326212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56" y="3504"/>
                  <a:ext cx="169" cy="1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94" name="Object 15">
                  <a:extLst>
                    <a:ext uri="{FF2B5EF4-FFF2-40B4-BE49-F238E27FC236}">
                      <a16:creationId xmlns:a16="http://schemas.microsoft.com/office/drawing/2014/main" id="{19FAD98D-464F-4C13-81E5-54535C501B32}"/>
                    </a:ext>
                  </a:extLst>
                </p:cNvPr>
                <p:cNvSpPr txBox="1"/>
                <p:nvPr/>
              </p:nvSpPr>
              <p:spPr bwMode="auto">
                <a:xfrm>
                  <a:off x="5136" y="3552"/>
                  <a:ext cx="159" cy="1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4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4594" name="Object 15">
                  <a:extLst>
                    <a:ext uri="{FF2B5EF4-FFF2-40B4-BE49-F238E27FC236}">
                      <a16:creationId xmlns:a16="http://schemas.microsoft.com/office/drawing/2014/main" id="{19FAD98D-464F-4C13-81E5-54535C501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36" y="3552"/>
                  <a:ext cx="159" cy="15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95" name="Object 16">
                  <a:extLst>
                    <a:ext uri="{FF2B5EF4-FFF2-40B4-BE49-F238E27FC236}">
                      <a16:creationId xmlns:a16="http://schemas.microsoft.com/office/drawing/2014/main" id="{1F6A35A7-5AAC-4232-8589-5FB824E6CE70}"/>
                    </a:ext>
                  </a:extLst>
                </p:cNvPr>
                <p:cNvSpPr txBox="1"/>
                <p:nvPr/>
              </p:nvSpPr>
              <p:spPr bwMode="auto">
                <a:xfrm>
                  <a:off x="3700" y="2260"/>
                  <a:ext cx="159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4595" name="Object 16">
                  <a:extLst>
                    <a:ext uri="{FF2B5EF4-FFF2-40B4-BE49-F238E27FC236}">
                      <a16:creationId xmlns:a16="http://schemas.microsoft.com/office/drawing/2014/main" id="{1F6A35A7-5AAC-4232-8589-5FB824E6C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0" y="2260"/>
                  <a:ext cx="159" cy="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96" name="Object 17">
                  <a:extLst>
                    <a:ext uri="{FF2B5EF4-FFF2-40B4-BE49-F238E27FC236}">
                      <a16:creationId xmlns:a16="http://schemas.microsoft.com/office/drawing/2014/main" id="{38108DFA-DFFA-4FFC-BCDE-06CE380889C0}"/>
                    </a:ext>
                  </a:extLst>
                </p:cNvPr>
                <p:cNvSpPr txBox="1"/>
                <p:nvPr/>
              </p:nvSpPr>
              <p:spPr bwMode="auto">
                <a:xfrm>
                  <a:off x="4800" y="2256"/>
                  <a:ext cx="416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4596" name="Object 17">
                  <a:extLst>
                    <a:ext uri="{FF2B5EF4-FFF2-40B4-BE49-F238E27FC236}">
                      <a16:creationId xmlns:a16="http://schemas.microsoft.com/office/drawing/2014/main" id="{38108DFA-DFFA-4FFC-BCDE-06CE38088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00" y="2256"/>
                  <a:ext cx="416" cy="247"/>
                </a:xfrm>
                <a:prstGeom prst="rect">
                  <a:avLst/>
                </a:prstGeom>
                <a:blipFill>
                  <a:blip r:embed="rId10"/>
                  <a:stretch>
                    <a:fillRect l="-2778" r="-6481" b="-6250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604" name="Line 18">
              <a:extLst>
                <a:ext uri="{FF2B5EF4-FFF2-40B4-BE49-F238E27FC236}">
                  <a16:creationId xmlns:a16="http://schemas.microsoft.com/office/drawing/2014/main" id="{2F3948D2-AF5B-4F4B-A823-D30AFBA51A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2160"/>
              <a:ext cx="0" cy="15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6627" name="Object 19">
                <a:extLst>
                  <a:ext uri="{FF2B5EF4-FFF2-40B4-BE49-F238E27FC236}">
                    <a16:creationId xmlns:a16="http://schemas.microsoft.com/office/drawing/2014/main" id="{1C1D3B0A-D187-4A98-AF9C-C4415653CE23}"/>
                  </a:ext>
                </a:extLst>
              </p:cNvPr>
              <p:cNvSpPr txBox="1"/>
              <p:nvPr/>
            </p:nvSpPr>
            <p:spPr bwMode="auto">
              <a:xfrm>
                <a:off x="1689100" y="4926013"/>
                <a:ext cx="1322388" cy="4191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96627" name="Object 19">
                <a:extLst>
                  <a:ext uri="{FF2B5EF4-FFF2-40B4-BE49-F238E27FC236}">
                    <a16:creationId xmlns:a16="http://schemas.microsoft.com/office/drawing/2014/main" id="{1C1D3B0A-D187-4A98-AF9C-C4415653C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9100" y="4926013"/>
                <a:ext cx="1322388" cy="419100"/>
              </a:xfrm>
              <a:prstGeom prst="rect">
                <a:avLst/>
              </a:prstGeom>
              <a:blipFill>
                <a:blip r:embed="rId17"/>
                <a:stretch>
                  <a:fillRect l="-1843" b="-1014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628" name="Object 20">
                <a:extLst>
                  <a:ext uri="{FF2B5EF4-FFF2-40B4-BE49-F238E27FC236}">
                    <a16:creationId xmlns:a16="http://schemas.microsoft.com/office/drawing/2014/main" id="{2CAF4375-D6DA-4835-8ED8-9F511B7E256C}"/>
                  </a:ext>
                </a:extLst>
              </p:cNvPr>
              <p:cNvSpPr txBox="1"/>
              <p:nvPr/>
            </p:nvSpPr>
            <p:spPr bwMode="auto">
              <a:xfrm>
                <a:off x="2754313" y="5653088"/>
                <a:ext cx="1470025" cy="6715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b>
                        <m:sup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func>
                            <m:funcPr>
                              <m:ctrlP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zh-CN" altLang="en-US" sz="2000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fName>
                            <m:e>
                              <m: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96628" name="Object 20">
                <a:extLst>
                  <a:ext uri="{FF2B5EF4-FFF2-40B4-BE49-F238E27FC236}">
                    <a16:creationId xmlns:a16="http://schemas.microsoft.com/office/drawing/2014/main" id="{2CAF4375-D6DA-4835-8ED8-9F511B7E2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4313" y="5653088"/>
                <a:ext cx="1470025" cy="6715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99" name="Text Box 21">
            <a:extLst>
              <a:ext uri="{FF2B5EF4-FFF2-40B4-BE49-F238E27FC236}">
                <a16:creationId xmlns:a16="http://schemas.microsoft.com/office/drawing/2014/main" id="{DA3DFB0A-E6DB-4369-92BE-54CCE3C74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60" y="920750"/>
            <a:ext cx="1582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Example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630" name="Object 22">
                <a:extLst>
                  <a:ext uri="{FF2B5EF4-FFF2-40B4-BE49-F238E27FC236}">
                    <a16:creationId xmlns:a16="http://schemas.microsoft.com/office/drawing/2014/main" id="{A44F8DF9-9C95-4C12-9272-C08875510533}"/>
                  </a:ext>
                </a:extLst>
              </p:cNvPr>
              <p:cNvSpPr txBox="1"/>
              <p:nvPr/>
            </p:nvSpPr>
            <p:spPr bwMode="auto">
              <a:xfrm>
                <a:off x="2209800" y="990325"/>
                <a:ext cx="6324600" cy="444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𝑱𝒐𝒊𝒏𝒕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𝑷𝑫𝑭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𝒇𝒐𝒓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𝒂𝒔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𝒇𝒐𝒍𝒍𝒐𝒘𝒊𝒏𝒈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96630" name="Object 22">
                <a:extLst>
                  <a:ext uri="{FF2B5EF4-FFF2-40B4-BE49-F238E27FC236}">
                    <a16:creationId xmlns:a16="http://schemas.microsoft.com/office/drawing/2014/main" id="{A44F8DF9-9C95-4C12-9272-C08875510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990325"/>
                <a:ext cx="6324600" cy="444500"/>
              </a:xfrm>
              <a:prstGeom prst="rect">
                <a:avLst/>
              </a:prstGeom>
              <a:blipFill>
                <a:blip r:embed="rId19"/>
                <a:stretch>
                  <a:fillRect l="-579" b="-1369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631" name="Object 23">
                <a:extLst>
                  <a:ext uri="{FF2B5EF4-FFF2-40B4-BE49-F238E27FC236}">
                    <a16:creationId xmlns:a16="http://schemas.microsoft.com/office/drawing/2014/main" id="{85BC1457-F3B1-4541-933A-DFDA105AC06B}"/>
                  </a:ext>
                </a:extLst>
              </p:cNvPr>
              <p:cNvSpPr txBox="1"/>
              <p:nvPr/>
            </p:nvSpPr>
            <p:spPr bwMode="auto">
              <a:xfrm>
                <a:off x="2635250" y="1927225"/>
                <a:ext cx="1117600" cy="393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6631" name="Object 23">
                <a:extLst>
                  <a:ext uri="{FF2B5EF4-FFF2-40B4-BE49-F238E27FC236}">
                    <a16:creationId xmlns:a16="http://schemas.microsoft.com/office/drawing/2014/main" id="{85BC1457-F3B1-4541-933A-DFDA105AC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5250" y="1927225"/>
                <a:ext cx="1117600" cy="393700"/>
              </a:xfrm>
              <a:prstGeom prst="rect">
                <a:avLst/>
              </a:prstGeom>
              <a:blipFill>
                <a:blip r:embed="rId20"/>
                <a:stretch>
                  <a:fillRect l="-1630" b="-615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632" name="Object 24">
                <a:extLst>
                  <a:ext uri="{FF2B5EF4-FFF2-40B4-BE49-F238E27FC236}">
                    <a16:creationId xmlns:a16="http://schemas.microsoft.com/office/drawing/2014/main" id="{A8959F48-4AF3-4AD0-BAAD-2FAE10D848C4}"/>
                  </a:ext>
                </a:extLst>
              </p:cNvPr>
              <p:cNvSpPr txBox="1"/>
              <p:nvPr/>
            </p:nvSpPr>
            <p:spPr bwMode="auto">
              <a:xfrm>
                <a:off x="371201" y="2847975"/>
                <a:ext cx="4686300" cy="444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𝑭𝒊𝒏𝒅</m:t>
                      </m:r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), </m:t>
                      </m:r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96632" name="Object 24">
                <a:extLst>
                  <a:ext uri="{FF2B5EF4-FFF2-40B4-BE49-F238E27FC236}">
                    <a16:creationId xmlns:a16="http://schemas.microsoft.com/office/drawing/2014/main" id="{A8959F48-4AF3-4AD0-BAAD-2FAE10D84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01" y="2847975"/>
                <a:ext cx="4686300" cy="444500"/>
              </a:xfrm>
              <a:prstGeom prst="rect">
                <a:avLst/>
              </a:prstGeom>
              <a:blipFill>
                <a:blip r:embed="rId22"/>
                <a:stretch>
                  <a:fillRect l="-130" b="-411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633" name="Object 25">
                <a:extLst>
                  <a:ext uri="{FF2B5EF4-FFF2-40B4-BE49-F238E27FC236}">
                    <a16:creationId xmlns:a16="http://schemas.microsoft.com/office/drawing/2014/main" id="{965B3C93-B65C-41F7-99B2-734DC9D54C54}"/>
                  </a:ext>
                </a:extLst>
              </p:cNvPr>
              <p:cNvSpPr txBox="1"/>
              <p:nvPr/>
            </p:nvSpPr>
            <p:spPr bwMode="auto">
              <a:xfrm>
                <a:off x="4071938" y="1652588"/>
                <a:ext cx="381000" cy="977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6633" name="Object 25">
                <a:extLst>
                  <a:ext uri="{FF2B5EF4-FFF2-40B4-BE49-F238E27FC236}">
                    <a16:creationId xmlns:a16="http://schemas.microsoft.com/office/drawing/2014/main" id="{965B3C93-B65C-41F7-99B2-734DC9D54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1938" y="1652588"/>
                <a:ext cx="381000" cy="977900"/>
              </a:xfrm>
              <a:prstGeom prst="rect">
                <a:avLst/>
              </a:prstGeom>
              <a:blipFill>
                <a:blip r:embed="rId23"/>
                <a:stretch>
                  <a:fillRect l="-177419" t="-88820" r="-175806" b="-813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634" name="Object 26">
                <a:extLst>
                  <a:ext uri="{FF2B5EF4-FFF2-40B4-BE49-F238E27FC236}">
                    <a16:creationId xmlns:a16="http://schemas.microsoft.com/office/drawing/2014/main" id="{5C1DBA45-FE5C-4FCF-992A-10FB31A76D9D}"/>
                  </a:ext>
                </a:extLst>
              </p:cNvPr>
              <p:cNvSpPr txBox="1"/>
              <p:nvPr/>
            </p:nvSpPr>
            <p:spPr bwMode="auto">
              <a:xfrm>
                <a:off x="3786188" y="2052638"/>
                <a:ext cx="241300" cy="152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2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6634" name="Object 26">
                <a:extLst>
                  <a:ext uri="{FF2B5EF4-FFF2-40B4-BE49-F238E27FC236}">
                    <a16:creationId xmlns:a16="http://schemas.microsoft.com/office/drawing/2014/main" id="{5C1DBA45-FE5C-4FCF-992A-10FB31A76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6188" y="2052638"/>
                <a:ext cx="241300" cy="1524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635" name="Object 27">
                <a:extLst>
                  <a:ext uri="{FF2B5EF4-FFF2-40B4-BE49-F238E27FC236}">
                    <a16:creationId xmlns:a16="http://schemas.microsoft.com/office/drawing/2014/main" id="{2D2CDA3C-86AA-43FC-BC0B-A47F6B41C73D}"/>
                  </a:ext>
                </a:extLst>
              </p:cNvPr>
              <p:cNvSpPr txBox="1"/>
              <p:nvPr/>
            </p:nvSpPr>
            <p:spPr bwMode="auto">
              <a:xfrm>
                <a:off x="4371975" y="1620838"/>
                <a:ext cx="2273300" cy="469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6, 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6635" name="Object 27">
                <a:extLst>
                  <a:ext uri="{FF2B5EF4-FFF2-40B4-BE49-F238E27FC236}">
                    <a16:creationId xmlns:a16="http://schemas.microsoft.com/office/drawing/2014/main" id="{2D2CDA3C-86AA-43FC-BC0B-A47F6B41C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1975" y="1620838"/>
                <a:ext cx="2273300" cy="469900"/>
              </a:xfrm>
              <a:prstGeom prst="rect">
                <a:avLst/>
              </a:prstGeom>
              <a:blipFill>
                <a:blip r:embed="rId25"/>
                <a:stretch>
                  <a:fillRect t="-2597" b="-389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636" name="Object 28">
                <a:extLst>
                  <a:ext uri="{FF2B5EF4-FFF2-40B4-BE49-F238E27FC236}">
                    <a16:creationId xmlns:a16="http://schemas.microsoft.com/office/drawing/2014/main" id="{1B6286B2-6D25-4FEE-BE45-2358A872921A}"/>
                  </a:ext>
                </a:extLst>
              </p:cNvPr>
              <p:cNvSpPr txBox="1"/>
              <p:nvPr/>
            </p:nvSpPr>
            <p:spPr bwMode="auto">
              <a:xfrm>
                <a:off x="4282909" y="2197100"/>
                <a:ext cx="2396185" cy="444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zh-CN" alt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, 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𝒐𝒕𝒉𝒆𝒓𝒘𝒊𝒔𝒆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0000"/>
                  </a:solidFill>
                </a:endParaRPr>
              </a:p>
              <a:p>
                <a:endParaRPr lang="zh-CN" altLang="en-US" sz="2400" b="1" dirty="0"/>
              </a:p>
            </p:txBody>
          </p:sp>
        </mc:Choice>
        <mc:Fallback xmlns="">
          <p:sp>
            <p:nvSpPr>
              <p:cNvPr id="196636" name="Object 28">
                <a:extLst>
                  <a:ext uri="{FF2B5EF4-FFF2-40B4-BE49-F238E27FC236}">
                    <a16:creationId xmlns:a16="http://schemas.microsoft.com/office/drawing/2014/main" id="{1B6286B2-6D25-4FEE-BE45-2358A8729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2909" y="2197100"/>
                <a:ext cx="2396185" cy="4445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637" name="Object 29">
                <a:extLst>
                  <a:ext uri="{FF2B5EF4-FFF2-40B4-BE49-F238E27FC236}">
                    <a16:creationId xmlns:a16="http://schemas.microsoft.com/office/drawing/2014/main" id="{85D4F053-C27A-442C-A941-9F410872EE84}"/>
                  </a:ext>
                </a:extLst>
              </p:cNvPr>
              <p:cNvSpPr txBox="1"/>
              <p:nvPr/>
            </p:nvSpPr>
            <p:spPr bwMode="auto">
              <a:xfrm>
                <a:off x="3067050" y="3379788"/>
                <a:ext cx="2057400" cy="698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0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fName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func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96637" name="Object 29">
                <a:extLst>
                  <a:ext uri="{FF2B5EF4-FFF2-40B4-BE49-F238E27FC236}">
                    <a16:creationId xmlns:a16="http://schemas.microsoft.com/office/drawing/2014/main" id="{85D4F053-C27A-442C-A941-9F410872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7050" y="3379788"/>
                <a:ext cx="2057400" cy="6985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638" name="Object 30">
                <a:extLst>
                  <a:ext uri="{FF2B5EF4-FFF2-40B4-BE49-F238E27FC236}">
                    <a16:creationId xmlns:a16="http://schemas.microsoft.com/office/drawing/2014/main" id="{506956F0-3F74-4398-A622-DE743114750E}"/>
                  </a:ext>
                </a:extLst>
              </p:cNvPr>
              <p:cNvSpPr txBox="1"/>
              <p:nvPr/>
            </p:nvSpPr>
            <p:spPr bwMode="auto">
              <a:xfrm>
                <a:off x="3067050" y="4757738"/>
                <a:ext cx="2057400" cy="698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0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fName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func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96638" name="Object 30">
                <a:extLst>
                  <a:ext uri="{FF2B5EF4-FFF2-40B4-BE49-F238E27FC236}">
                    <a16:creationId xmlns:a16="http://schemas.microsoft.com/office/drawing/2014/main" id="{506956F0-3F74-4398-A622-DE743114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7050" y="4757738"/>
                <a:ext cx="2057400" cy="6985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3" grpId="0"/>
      <p:bldP spid="196614" grpId="0"/>
      <p:bldP spid="196627" grpId="0"/>
      <p:bldP spid="196628" grpId="0"/>
      <p:bldP spid="196632" grpId="0"/>
      <p:bldP spid="196636" grpId="0"/>
      <p:bldP spid="196637" grpId="0"/>
      <p:bldP spid="19663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636" name="Object 4">
                <a:extLst>
                  <a:ext uri="{FF2B5EF4-FFF2-40B4-BE49-F238E27FC236}">
                    <a16:creationId xmlns:a16="http://schemas.microsoft.com/office/drawing/2014/main" id="{57F09FF5-B30E-428E-A2E3-DE2666A6A32D}"/>
                  </a:ext>
                </a:extLst>
              </p:cNvPr>
              <p:cNvSpPr txBox="1"/>
              <p:nvPr/>
            </p:nvSpPr>
            <p:spPr bwMode="auto">
              <a:xfrm>
                <a:off x="933450" y="2932113"/>
                <a:ext cx="2794000" cy="431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𝒘𝒉𝒆𝒏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 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 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4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zh-CN" altLang="en-US" sz="24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97636" name="Object 4">
                <a:extLst>
                  <a:ext uri="{FF2B5EF4-FFF2-40B4-BE49-F238E27FC236}">
                    <a16:creationId xmlns:a16="http://schemas.microsoft.com/office/drawing/2014/main" id="{57F09FF5-B30E-428E-A2E3-DE2666A6A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3450" y="2932113"/>
                <a:ext cx="2794000" cy="431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637" name="Object 5">
                <a:extLst>
                  <a:ext uri="{FF2B5EF4-FFF2-40B4-BE49-F238E27FC236}">
                    <a16:creationId xmlns:a16="http://schemas.microsoft.com/office/drawing/2014/main" id="{A2459FA3-BC99-47AE-884E-A71F1BAA4C8B}"/>
                  </a:ext>
                </a:extLst>
              </p:cNvPr>
              <p:cNvSpPr txBox="1"/>
              <p:nvPr/>
            </p:nvSpPr>
            <p:spPr bwMode="auto">
              <a:xfrm>
                <a:off x="1042988" y="3965575"/>
                <a:ext cx="1220787" cy="3921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7637" name="Object 5">
                <a:extLst>
                  <a:ext uri="{FF2B5EF4-FFF2-40B4-BE49-F238E27FC236}">
                    <a16:creationId xmlns:a16="http://schemas.microsoft.com/office/drawing/2014/main" id="{A2459FA3-BC99-47AE-884E-A71F1BAA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2988" y="3965575"/>
                <a:ext cx="1220787" cy="392113"/>
              </a:xfrm>
              <a:prstGeom prst="rect">
                <a:avLst/>
              </a:prstGeom>
              <a:blipFill>
                <a:blip r:embed="rId4"/>
                <a:stretch>
                  <a:fillRect l="-1500" b="-625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638" name="Object 6">
                <a:extLst>
                  <a:ext uri="{FF2B5EF4-FFF2-40B4-BE49-F238E27FC236}">
                    <a16:creationId xmlns:a16="http://schemas.microsoft.com/office/drawing/2014/main" id="{7D92A352-BE6C-434E-B221-5B3F40C6F718}"/>
                  </a:ext>
                </a:extLst>
              </p:cNvPr>
              <p:cNvSpPr txBox="1"/>
              <p:nvPr/>
            </p:nvSpPr>
            <p:spPr bwMode="auto">
              <a:xfrm>
                <a:off x="914400" y="1941513"/>
                <a:ext cx="1865313" cy="457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=6(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7638" name="Object 6">
                <a:extLst>
                  <a:ext uri="{FF2B5EF4-FFF2-40B4-BE49-F238E27FC236}">
                    <a16:creationId xmlns:a16="http://schemas.microsoft.com/office/drawing/2014/main" id="{7D92A352-BE6C-434E-B221-5B3F40C6F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941513"/>
                <a:ext cx="1865313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620" name="Group 8">
            <a:extLst>
              <a:ext uri="{FF2B5EF4-FFF2-40B4-BE49-F238E27FC236}">
                <a16:creationId xmlns:a16="http://schemas.microsoft.com/office/drawing/2014/main" id="{5A9CA2F3-C6AA-4792-B08A-757E201966D1}"/>
              </a:ext>
            </a:extLst>
          </p:cNvPr>
          <p:cNvGrpSpPr>
            <a:grpSpLocks/>
          </p:cNvGrpSpPr>
          <p:nvPr/>
        </p:nvGrpSpPr>
        <p:grpSpPr bwMode="auto">
          <a:xfrm>
            <a:off x="5308600" y="1554163"/>
            <a:ext cx="3224213" cy="2449512"/>
            <a:chOff x="3264" y="2160"/>
            <a:chExt cx="2031" cy="1543"/>
          </a:xfrm>
        </p:grpSpPr>
        <p:sp>
          <p:nvSpPr>
            <p:cNvPr id="25621" name="Line 9">
              <a:extLst>
                <a:ext uri="{FF2B5EF4-FFF2-40B4-BE49-F238E27FC236}">
                  <a16:creationId xmlns:a16="http://schemas.microsoft.com/office/drawing/2014/main" id="{A8CA892E-A9E3-4969-9BC2-E941B7D05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504"/>
              <a:ext cx="20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22" name="Line 10">
              <a:extLst>
                <a:ext uri="{FF2B5EF4-FFF2-40B4-BE49-F238E27FC236}">
                  <a16:creationId xmlns:a16="http://schemas.microsoft.com/office/drawing/2014/main" id="{58E2A30E-9BDA-47CD-9852-3FD54EA381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8" y="2304"/>
              <a:ext cx="0" cy="13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23" name="Line 11">
              <a:extLst>
                <a:ext uri="{FF2B5EF4-FFF2-40B4-BE49-F238E27FC236}">
                  <a16:creationId xmlns:a16="http://schemas.microsoft.com/office/drawing/2014/main" id="{3CA9913E-9164-4D59-91BF-A36048CC0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2352"/>
              <a:ext cx="1152" cy="115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24" name="Freeform 12">
              <a:extLst>
                <a:ext uri="{FF2B5EF4-FFF2-40B4-BE49-F238E27FC236}">
                  <a16:creationId xmlns:a16="http://schemas.microsoft.com/office/drawing/2014/main" id="{16D7028B-447D-4A1F-AC08-726A2BD82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2352"/>
              <a:ext cx="1056" cy="1152"/>
            </a:xfrm>
            <a:custGeom>
              <a:avLst/>
              <a:gdLst>
                <a:gd name="T0" fmla="*/ 0 w 1056"/>
                <a:gd name="T1" fmla="*/ 1152 h 1152"/>
                <a:gd name="T2" fmla="*/ 864 w 1056"/>
                <a:gd name="T3" fmla="*/ 816 h 1152"/>
                <a:gd name="T4" fmla="*/ 1056 w 1056"/>
                <a:gd name="T5" fmla="*/ 0 h 1152"/>
                <a:gd name="T6" fmla="*/ 0 60000 65536"/>
                <a:gd name="T7" fmla="*/ 0 60000 65536"/>
                <a:gd name="T8" fmla="*/ 0 60000 65536"/>
                <a:gd name="T9" fmla="*/ 0 w 1056"/>
                <a:gd name="T10" fmla="*/ 0 h 1152"/>
                <a:gd name="T11" fmla="*/ 1056 w 1056"/>
                <a:gd name="T12" fmla="*/ 1152 h 11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6" h="1152">
                  <a:moveTo>
                    <a:pt x="0" y="1152"/>
                  </a:moveTo>
                  <a:cubicBezTo>
                    <a:pt x="344" y="1080"/>
                    <a:pt x="688" y="1008"/>
                    <a:pt x="864" y="816"/>
                  </a:cubicBezTo>
                  <a:cubicBezTo>
                    <a:pt x="1040" y="624"/>
                    <a:pt x="1024" y="136"/>
                    <a:pt x="1056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14" name="Object 13">
                  <a:extLst>
                    <a:ext uri="{FF2B5EF4-FFF2-40B4-BE49-F238E27FC236}">
                      <a16:creationId xmlns:a16="http://schemas.microsoft.com/office/drawing/2014/main" id="{87B6AE60-6BD6-44DA-9A82-DB68F12527BC}"/>
                    </a:ext>
                  </a:extLst>
                </p:cNvPr>
                <p:cNvSpPr txBox="1"/>
                <p:nvPr/>
              </p:nvSpPr>
              <p:spPr bwMode="auto">
                <a:xfrm>
                  <a:off x="3712" y="2773"/>
                  <a:ext cx="528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5614" name="Object 13">
                  <a:extLst>
                    <a:ext uri="{FF2B5EF4-FFF2-40B4-BE49-F238E27FC236}">
                      <a16:creationId xmlns:a16="http://schemas.microsoft.com/office/drawing/2014/main" id="{87B6AE60-6BD6-44DA-9A82-DB68F1252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12" y="2773"/>
                  <a:ext cx="528" cy="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15" name="Object 14">
                  <a:extLst>
                    <a:ext uri="{FF2B5EF4-FFF2-40B4-BE49-F238E27FC236}">
                      <a16:creationId xmlns:a16="http://schemas.microsoft.com/office/drawing/2014/main" id="{9C867392-666D-4460-A31D-AB62B17F18A2}"/>
                    </a:ext>
                  </a:extLst>
                </p:cNvPr>
                <p:cNvSpPr txBox="1"/>
                <p:nvPr/>
              </p:nvSpPr>
              <p:spPr bwMode="auto">
                <a:xfrm>
                  <a:off x="4484" y="3061"/>
                  <a:ext cx="60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5615" name="Object 14">
                  <a:extLst>
                    <a:ext uri="{FF2B5EF4-FFF2-40B4-BE49-F238E27FC236}">
                      <a16:creationId xmlns:a16="http://schemas.microsoft.com/office/drawing/2014/main" id="{9C867392-666D-4460-A31D-AB62B17F1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84" y="3061"/>
                  <a:ext cx="600" cy="2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16" name="Object 15">
                  <a:extLst>
                    <a:ext uri="{FF2B5EF4-FFF2-40B4-BE49-F238E27FC236}">
                      <a16:creationId xmlns:a16="http://schemas.microsoft.com/office/drawing/2014/main" id="{BE72F0BD-868D-4DFC-A947-AC3BB8BED49C}"/>
                    </a:ext>
                  </a:extLst>
                </p:cNvPr>
                <p:cNvSpPr txBox="1"/>
                <p:nvPr/>
              </p:nvSpPr>
              <p:spPr bwMode="auto">
                <a:xfrm>
                  <a:off x="3456" y="3504"/>
                  <a:ext cx="169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5616" name="Object 15">
                  <a:extLst>
                    <a:ext uri="{FF2B5EF4-FFF2-40B4-BE49-F238E27FC236}">
                      <a16:creationId xmlns:a16="http://schemas.microsoft.com/office/drawing/2014/main" id="{BE72F0BD-868D-4DFC-A947-AC3BB8BED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56" y="3504"/>
                  <a:ext cx="169" cy="18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17" name="Object 16">
                  <a:extLst>
                    <a:ext uri="{FF2B5EF4-FFF2-40B4-BE49-F238E27FC236}">
                      <a16:creationId xmlns:a16="http://schemas.microsoft.com/office/drawing/2014/main" id="{6D81276F-5EB9-4479-9836-DA607A7D8772}"/>
                    </a:ext>
                  </a:extLst>
                </p:cNvPr>
                <p:cNvSpPr txBox="1"/>
                <p:nvPr/>
              </p:nvSpPr>
              <p:spPr bwMode="auto">
                <a:xfrm>
                  <a:off x="5136" y="3552"/>
                  <a:ext cx="159" cy="1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4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5617" name="Object 16">
                  <a:extLst>
                    <a:ext uri="{FF2B5EF4-FFF2-40B4-BE49-F238E27FC236}">
                      <a16:creationId xmlns:a16="http://schemas.microsoft.com/office/drawing/2014/main" id="{6D81276F-5EB9-4479-9836-DA607A7D8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36" y="3552"/>
                  <a:ext cx="159" cy="1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18" name="Object 17">
                  <a:extLst>
                    <a:ext uri="{FF2B5EF4-FFF2-40B4-BE49-F238E27FC236}">
                      <a16:creationId xmlns:a16="http://schemas.microsoft.com/office/drawing/2014/main" id="{74A83372-3ACB-4C60-945F-752A165ACE65}"/>
                    </a:ext>
                  </a:extLst>
                </p:cNvPr>
                <p:cNvSpPr txBox="1"/>
                <p:nvPr/>
              </p:nvSpPr>
              <p:spPr bwMode="auto">
                <a:xfrm>
                  <a:off x="3700" y="2260"/>
                  <a:ext cx="159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5618" name="Object 17">
                  <a:extLst>
                    <a:ext uri="{FF2B5EF4-FFF2-40B4-BE49-F238E27FC236}">
                      <a16:creationId xmlns:a16="http://schemas.microsoft.com/office/drawing/2014/main" id="{74A83372-3ACB-4C60-945F-752A165AC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0" y="2260"/>
                  <a:ext cx="159" cy="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19" name="Object 18">
                  <a:extLst>
                    <a:ext uri="{FF2B5EF4-FFF2-40B4-BE49-F238E27FC236}">
                      <a16:creationId xmlns:a16="http://schemas.microsoft.com/office/drawing/2014/main" id="{83C5F560-1FD0-4F30-8058-232DCC56B55E}"/>
                    </a:ext>
                  </a:extLst>
                </p:cNvPr>
                <p:cNvSpPr txBox="1"/>
                <p:nvPr/>
              </p:nvSpPr>
              <p:spPr bwMode="auto">
                <a:xfrm>
                  <a:off x="4800" y="2256"/>
                  <a:ext cx="416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5619" name="Object 18">
                  <a:extLst>
                    <a:ext uri="{FF2B5EF4-FFF2-40B4-BE49-F238E27FC236}">
                      <a16:creationId xmlns:a16="http://schemas.microsoft.com/office/drawing/2014/main" id="{83C5F560-1FD0-4F30-8058-232DCC56B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00" y="2256"/>
                  <a:ext cx="416" cy="247"/>
                </a:xfrm>
                <a:prstGeom prst="rect">
                  <a:avLst/>
                </a:prstGeom>
                <a:blipFill>
                  <a:blip r:embed="rId11"/>
                  <a:stretch>
                    <a:fillRect l="-2778" r="-6481" b="-6250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625" name="Line 19">
              <a:extLst>
                <a:ext uri="{FF2B5EF4-FFF2-40B4-BE49-F238E27FC236}">
                  <a16:creationId xmlns:a16="http://schemas.microsoft.com/office/drawing/2014/main" id="{69263C2D-BAE0-43FF-89C1-97E56E7B2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2160"/>
              <a:ext cx="0" cy="15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7652" name="Object 20">
                <a:extLst>
                  <a:ext uri="{FF2B5EF4-FFF2-40B4-BE49-F238E27FC236}">
                    <a16:creationId xmlns:a16="http://schemas.microsoft.com/office/drawing/2014/main" id="{6D61220B-676D-428F-B2C8-983A7FA89C93}"/>
                  </a:ext>
                </a:extLst>
              </p:cNvPr>
              <p:cNvSpPr txBox="1"/>
              <p:nvPr/>
            </p:nvSpPr>
            <p:spPr bwMode="auto">
              <a:xfrm>
                <a:off x="2339975" y="3817938"/>
                <a:ext cx="2057400" cy="698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7652" name="Object 20">
                <a:extLst>
                  <a:ext uri="{FF2B5EF4-FFF2-40B4-BE49-F238E27FC236}">
                    <a16:creationId xmlns:a16="http://schemas.microsoft.com/office/drawing/2014/main" id="{6D61220B-676D-428F-B2C8-983A7FA89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975" y="3817938"/>
                <a:ext cx="2057400" cy="6985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653" name="Object 21">
                <a:extLst>
                  <a:ext uri="{FF2B5EF4-FFF2-40B4-BE49-F238E27FC236}">
                    <a16:creationId xmlns:a16="http://schemas.microsoft.com/office/drawing/2014/main" id="{F852D0A9-5C1C-46AB-9B11-8473BDD0381D}"/>
                  </a:ext>
                </a:extLst>
              </p:cNvPr>
              <p:cNvSpPr txBox="1"/>
              <p:nvPr/>
            </p:nvSpPr>
            <p:spPr bwMode="auto">
              <a:xfrm>
                <a:off x="4540250" y="4044950"/>
                <a:ext cx="584200" cy="317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7653" name="Object 21">
                <a:extLst>
                  <a:ext uri="{FF2B5EF4-FFF2-40B4-BE49-F238E27FC236}">
                    <a16:creationId xmlns:a16="http://schemas.microsoft.com/office/drawing/2014/main" id="{F852D0A9-5C1C-46AB-9B11-8473BDD0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0250" y="4044950"/>
                <a:ext cx="584200" cy="3175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654" name="Object 22">
                <a:extLst>
                  <a:ext uri="{FF2B5EF4-FFF2-40B4-BE49-F238E27FC236}">
                    <a16:creationId xmlns:a16="http://schemas.microsoft.com/office/drawing/2014/main" id="{43509A78-CD45-40E8-A9D6-2BA9F059D6FE}"/>
                  </a:ext>
                </a:extLst>
              </p:cNvPr>
              <p:cNvSpPr txBox="1"/>
              <p:nvPr/>
            </p:nvSpPr>
            <p:spPr bwMode="auto">
              <a:xfrm>
                <a:off x="4208463" y="4757738"/>
                <a:ext cx="1593850" cy="469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7654" name="Object 22">
                <a:extLst>
                  <a:ext uri="{FF2B5EF4-FFF2-40B4-BE49-F238E27FC236}">
                    <a16:creationId xmlns:a16="http://schemas.microsoft.com/office/drawing/2014/main" id="{43509A78-CD45-40E8-A9D6-2BA9F059D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08463" y="4757738"/>
                <a:ext cx="1593850" cy="4699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655" name="Object 23">
                <a:extLst>
                  <a:ext uri="{FF2B5EF4-FFF2-40B4-BE49-F238E27FC236}">
                    <a16:creationId xmlns:a16="http://schemas.microsoft.com/office/drawing/2014/main" id="{D13BB978-AA49-4A91-A387-00FA673F3B9C}"/>
                  </a:ext>
                </a:extLst>
              </p:cNvPr>
              <p:cNvSpPr txBox="1"/>
              <p:nvPr/>
            </p:nvSpPr>
            <p:spPr bwMode="auto">
              <a:xfrm>
                <a:off x="6224588" y="4843463"/>
                <a:ext cx="1587500" cy="393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 0≤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≤1 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7655" name="Object 23">
                <a:extLst>
                  <a:ext uri="{FF2B5EF4-FFF2-40B4-BE49-F238E27FC236}">
                    <a16:creationId xmlns:a16="http://schemas.microsoft.com/office/drawing/2014/main" id="{D13BB978-AA49-4A91-A387-00FA673F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4588" y="4843463"/>
                <a:ext cx="1587500" cy="3937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656" name="Object 24">
                <a:extLst>
                  <a:ext uri="{FF2B5EF4-FFF2-40B4-BE49-F238E27FC236}">
                    <a16:creationId xmlns:a16="http://schemas.microsoft.com/office/drawing/2014/main" id="{341096DE-C0CE-4696-8D32-D2F3873D3854}"/>
                  </a:ext>
                </a:extLst>
              </p:cNvPr>
              <p:cNvSpPr txBox="1"/>
              <p:nvPr/>
            </p:nvSpPr>
            <p:spPr bwMode="auto">
              <a:xfrm>
                <a:off x="4233863" y="5651500"/>
                <a:ext cx="292100" cy="3683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7656" name="Object 24">
                <a:extLst>
                  <a:ext uri="{FF2B5EF4-FFF2-40B4-BE49-F238E27FC236}">
                    <a16:creationId xmlns:a16="http://schemas.microsoft.com/office/drawing/2014/main" id="{341096DE-C0CE-4696-8D32-D2F3873D3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3863" y="5651500"/>
                <a:ext cx="292100" cy="368300"/>
              </a:xfrm>
              <a:prstGeom prst="rect">
                <a:avLst/>
              </a:prstGeom>
              <a:blipFill>
                <a:blip r:embed="rId16"/>
                <a:stretch>
                  <a:fillRect r="-42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657" name="Object 25">
                <a:extLst>
                  <a:ext uri="{FF2B5EF4-FFF2-40B4-BE49-F238E27FC236}">
                    <a16:creationId xmlns:a16="http://schemas.microsoft.com/office/drawing/2014/main" id="{DE39CCCB-F211-4E74-969E-829A26895AC9}"/>
                  </a:ext>
                </a:extLst>
              </p:cNvPr>
              <p:cNvSpPr txBox="1"/>
              <p:nvPr/>
            </p:nvSpPr>
            <p:spPr bwMode="auto">
              <a:xfrm>
                <a:off x="6370638" y="5553075"/>
                <a:ext cx="901700" cy="444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𝒐𝒕𝒉𝒆𝒓𝒘𝒊𝒔𝒆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 .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97657" name="Object 25">
                <a:extLst>
                  <a:ext uri="{FF2B5EF4-FFF2-40B4-BE49-F238E27FC236}">
                    <a16:creationId xmlns:a16="http://schemas.microsoft.com/office/drawing/2014/main" id="{DE39CCCB-F211-4E74-969E-829A26895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0638" y="5553075"/>
                <a:ext cx="901700" cy="444500"/>
              </a:xfrm>
              <a:prstGeom prst="rect">
                <a:avLst/>
              </a:prstGeom>
              <a:blipFill>
                <a:blip r:embed="rId30"/>
                <a:stretch>
                  <a:fillRect l="-2027" r="-9729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658" name="Object 26">
                <a:extLst>
                  <a:ext uri="{FF2B5EF4-FFF2-40B4-BE49-F238E27FC236}">
                    <a16:creationId xmlns:a16="http://schemas.microsoft.com/office/drawing/2014/main" id="{C4E38A00-008F-4652-8277-4BF399B7FC89}"/>
                  </a:ext>
                </a:extLst>
              </p:cNvPr>
              <p:cNvSpPr txBox="1"/>
              <p:nvPr/>
            </p:nvSpPr>
            <p:spPr bwMode="auto">
              <a:xfrm>
                <a:off x="3944938" y="4859338"/>
                <a:ext cx="381000" cy="977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7658" name="Object 26">
                <a:extLst>
                  <a:ext uri="{FF2B5EF4-FFF2-40B4-BE49-F238E27FC236}">
                    <a16:creationId xmlns:a16="http://schemas.microsoft.com/office/drawing/2014/main" id="{C4E38A00-008F-4652-8277-4BF399B7F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44938" y="4859338"/>
                <a:ext cx="381000" cy="977900"/>
              </a:xfrm>
              <a:prstGeom prst="rect">
                <a:avLst/>
              </a:prstGeom>
              <a:blipFill>
                <a:blip r:embed="rId31"/>
                <a:stretch>
                  <a:fillRect l="-173016" t="-88820" r="-173016" b="-813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659" name="Object 27">
                <a:extLst>
                  <a:ext uri="{FF2B5EF4-FFF2-40B4-BE49-F238E27FC236}">
                    <a16:creationId xmlns:a16="http://schemas.microsoft.com/office/drawing/2014/main" id="{4EA6F3E8-38E2-4238-8B27-B8E48D859562}"/>
                  </a:ext>
                </a:extLst>
              </p:cNvPr>
              <p:cNvSpPr txBox="1"/>
              <p:nvPr/>
            </p:nvSpPr>
            <p:spPr bwMode="auto">
              <a:xfrm>
                <a:off x="2497138" y="5148263"/>
                <a:ext cx="1277937" cy="4127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7659" name="Object 27">
                <a:extLst>
                  <a:ext uri="{FF2B5EF4-FFF2-40B4-BE49-F238E27FC236}">
                    <a16:creationId xmlns:a16="http://schemas.microsoft.com/office/drawing/2014/main" id="{4EA6F3E8-38E2-4238-8B27-B8E48D859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7138" y="5148263"/>
                <a:ext cx="1277937" cy="412750"/>
              </a:xfrm>
              <a:prstGeom prst="rect">
                <a:avLst/>
              </a:prstGeom>
              <a:blipFill>
                <a:blip r:embed="rId32"/>
                <a:stretch>
                  <a:fillRect l="-1435" b="-149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6" grpId="0"/>
      <p:bldP spid="19765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8660" name="Object 4">
                <a:extLst>
                  <a:ext uri="{FF2B5EF4-FFF2-40B4-BE49-F238E27FC236}">
                    <a16:creationId xmlns:a16="http://schemas.microsoft.com/office/drawing/2014/main" id="{6EAF1BC9-F942-42AA-8C26-C02665BDC88B}"/>
                  </a:ext>
                </a:extLst>
              </p:cNvPr>
              <p:cNvSpPr txBox="1"/>
              <p:nvPr/>
            </p:nvSpPr>
            <p:spPr bwMode="auto">
              <a:xfrm>
                <a:off x="889000" y="1071563"/>
                <a:ext cx="2133600" cy="431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𝒘𝒉𝒆𝒏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0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0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0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98660" name="Object 4">
                <a:extLst>
                  <a:ext uri="{FF2B5EF4-FFF2-40B4-BE49-F238E27FC236}">
                    <a16:creationId xmlns:a16="http://schemas.microsoft.com/office/drawing/2014/main" id="{6EAF1BC9-F942-42AA-8C26-C02665BDC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9000" y="1071563"/>
                <a:ext cx="2133600" cy="431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61" name="Object 5">
                <a:extLst>
                  <a:ext uri="{FF2B5EF4-FFF2-40B4-BE49-F238E27FC236}">
                    <a16:creationId xmlns:a16="http://schemas.microsoft.com/office/drawing/2014/main" id="{BE69BD23-A376-4DB2-8B43-87D1E29ABC88}"/>
                  </a:ext>
                </a:extLst>
              </p:cNvPr>
              <p:cNvSpPr txBox="1"/>
              <p:nvPr/>
            </p:nvSpPr>
            <p:spPr bwMode="auto">
              <a:xfrm>
                <a:off x="900113" y="1857375"/>
                <a:ext cx="1266825" cy="4175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61" name="Object 5">
                <a:extLst>
                  <a:ext uri="{FF2B5EF4-FFF2-40B4-BE49-F238E27FC236}">
                    <a16:creationId xmlns:a16="http://schemas.microsoft.com/office/drawing/2014/main" id="{BE69BD23-A376-4DB2-8B43-87D1E29A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13" y="1857375"/>
                <a:ext cx="1266825" cy="417513"/>
              </a:xfrm>
              <a:prstGeom prst="rect">
                <a:avLst/>
              </a:prstGeom>
              <a:blipFill>
                <a:blip r:embed="rId4"/>
                <a:stretch>
                  <a:fillRect l="-14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62" name="Object 6">
                <a:extLst>
                  <a:ext uri="{FF2B5EF4-FFF2-40B4-BE49-F238E27FC236}">
                    <a16:creationId xmlns:a16="http://schemas.microsoft.com/office/drawing/2014/main" id="{104624DF-67FF-4B29-9766-E267F1C9CC4B}"/>
                  </a:ext>
                </a:extLst>
              </p:cNvPr>
              <p:cNvSpPr txBox="1"/>
              <p:nvPr/>
            </p:nvSpPr>
            <p:spPr bwMode="auto">
              <a:xfrm>
                <a:off x="933450" y="4397375"/>
                <a:ext cx="2781300" cy="431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𝒘𝒉𝒆𝒏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𝑶𝑹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0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zh-CN" altLang="en-US" sz="20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98662" name="Object 6">
                <a:extLst>
                  <a:ext uri="{FF2B5EF4-FFF2-40B4-BE49-F238E27FC236}">
                    <a16:creationId xmlns:a16="http://schemas.microsoft.com/office/drawing/2014/main" id="{104624DF-67FF-4B29-9766-E267F1C9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3450" y="4397375"/>
                <a:ext cx="2781300" cy="4318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63" name="Object 7">
                <a:extLst>
                  <a:ext uri="{FF2B5EF4-FFF2-40B4-BE49-F238E27FC236}">
                    <a16:creationId xmlns:a16="http://schemas.microsoft.com/office/drawing/2014/main" id="{3A86BD0F-6445-4E70-86C8-1A415AA49E22}"/>
                  </a:ext>
                </a:extLst>
              </p:cNvPr>
              <p:cNvSpPr txBox="1"/>
              <p:nvPr/>
            </p:nvSpPr>
            <p:spPr bwMode="auto">
              <a:xfrm>
                <a:off x="3851275" y="4371975"/>
                <a:ext cx="941388" cy="4191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63" name="Object 7">
                <a:extLst>
                  <a:ext uri="{FF2B5EF4-FFF2-40B4-BE49-F238E27FC236}">
                    <a16:creationId xmlns:a16="http://schemas.microsoft.com/office/drawing/2014/main" id="{3A86BD0F-6445-4E70-86C8-1A415AA49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1275" y="4371975"/>
                <a:ext cx="941388" cy="419100"/>
              </a:xfrm>
              <a:prstGeom prst="rect">
                <a:avLst/>
              </a:prstGeom>
              <a:blipFill>
                <a:blip r:embed="rId7"/>
                <a:stretch>
                  <a:fillRect l="-19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65" name="Object 9">
                <a:extLst>
                  <a:ext uri="{FF2B5EF4-FFF2-40B4-BE49-F238E27FC236}">
                    <a16:creationId xmlns:a16="http://schemas.microsoft.com/office/drawing/2014/main" id="{A90D6CF3-430A-485C-AAE4-2397386BDA8E}"/>
                  </a:ext>
                </a:extLst>
              </p:cNvPr>
              <p:cNvSpPr txBox="1"/>
              <p:nvPr/>
            </p:nvSpPr>
            <p:spPr bwMode="auto">
              <a:xfrm>
                <a:off x="1908175" y="2968625"/>
                <a:ext cx="258763" cy="152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2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65" name="Object 9">
                <a:extLst>
                  <a:ext uri="{FF2B5EF4-FFF2-40B4-BE49-F238E27FC236}">
                    <a16:creationId xmlns:a16="http://schemas.microsoft.com/office/drawing/2014/main" id="{A90D6CF3-430A-485C-AAE4-2397386B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8175" y="2968625"/>
                <a:ext cx="258763" cy="152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651" name="Group 10">
            <a:extLst>
              <a:ext uri="{FF2B5EF4-FFF2-40B4-BE49-F238E27FC236}">
                <a16:creationId xmlns:a16="http://schemas.microsoft.com/office/drawing/2014/main" id="{7082AC9C-6C8C-4599-85F1-31414E3459B4}"/>
              </a:ext>
            </a:extLst>
          </p:cNvPr>
          <p:cNvGrpSpPr>
            <a:grpSpLocks/>
          </p:cNvGrpSpPr>
          <p:nvPr/>
        </p:nvGrpSpPr>
        <p:grpSpPr bwMode="auto">
          <a:xfrm>
            <a:off x="5364163" y="1217613"/>
            <a:ext cx="3224212" cy="2297112"/>
            <a:chOff x="3264" y="864"/>
            <a:chExt cx="2031" cy="1447"/>
          </a:xfrm>
        </p:grpSpPr>
        <p:sp>
          <p:nvSpPr>
            <p:cNvPr id="26652" name="Line 11">
              <a:extLst>
                <a:ext uri="{FF2B5EF4-FFF2-40B4-BE49-F238E27FC236}">
                  <a16:creationId xmlns:a16="http://schemas.microsoft.com/office/drawing/2014/main" id="{349A0521-6376-4C5D-BDF5-4EF73C687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112"/>
              <a:ext cx="20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3" name="Line 12">
              <a:extLst>
                <a:ext uri="{FF2B5EF4-FFF2-40B4-BE49-F238E27FC236}">
                  <a16:creationId xmlns:a16="http://schemas.microsoft.com/office/drawing/2014/main" id="{63002838-C329-4650-91FE-28DA9909A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8" y="912"/>
              <a:ext cx="0" cy="13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4" name="Line 13">
              <a:extLst>
                <a:ext uri="{FF2B5EF4-FFF2-40B4-BE49-F238E27FC236}">
                  <a16:creationId xmlns:a16="http://schemas.microsoft.com/office/drawing/2014/main" id="{ABF7AA42-62A5-44D7-92AD-BFB6D9EF2B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960"/>
              <a:ext cx="1152" cy="115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5" name="Freeform 14">
              <a:extLst>
                <a:ext uri="{FF2B5EF4-FFF2-40B4-BE49-F238E27FC236}">
                  <a16:creationId xmlns:a16="http://schemas.microsoft.com/office/drawing/2014/main" id="{5F19CDA2-D865-475D-A53F-5A17A2F0A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960"/>
              <a:ext cx="1056" cy="1152"/>
            </a:xfrm>
            <a:custGeom>
              <a:avLst/>
              <a:gdLst>
                <a:gd name="T0" fmla="*/ 0 w 1056"/>
                <a:gd name="T1" fmla="*/ 1152 h 1152"/>
                <a:gd name="T2" fmla="*/ 864 w 1056"/>
                <a:gd name="T3" fmla="*/ 816 h 1152"/>
                <a:gd name="T4" fmla="*/ 1056 w 1056"/>
                <a:gd name="T5" fmla="*/ 0 h 1152"/>
                <a:gd name="T6" fmla="*/ 0 60000 65536"/>
                <a:gd name="T7" fmla="*/ 0 60000 65536"/>
                <a:gd name="T8" fmla="*/ 0 60000 65536"/>
                <a:gd name="T9" fmla="*/ 0 w 1056"/>
                <a:gd name="T10" fmla="*/ 0 h 1152"/>
                <a:gd name="T11" fmla="*/ 1056 w 1056"/>
                <a:gd name="T12" fmla="*/ 1152 h 11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6" h="1152">
                  <a:moveTo>
                    <a:pt x="0" y="1152"/>
                  </a:moveTo>
                  <a:cubicBezTo>
                    <a:pt x="344" y="1080"/>
                    <a:pt x="688" y="1008"/>
                    <a:pt x="864" y="816"/>
                  </a:cubicBezTo>
                  <a:cubicBezTo>
                    <a:pt x="1040" y="624"/>
                    <a:pt x="1024" y="136"/>
                    <a:pt x="1056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45" name="Object 15">
                  <a:extLst>
                    <a:ext uri="{FF2B5EF4-FFF2-40B4-BE49-F238E27FC236}">
                      <a16:creationId xmlns:a16="http://schemas.microsoft.com/office/drawing/2014/main" id="{B1CD1571-E581-4FF8-A62B-62B2165738CE}"/>
                    </a:ext>
                  </a:extLst>
                </p:cNvPr>
                <p:cNvSpPr txBox="1"/>
                <p:nvPr/>
              </p:nvSpPr>
              <p:spPr bwMode="auto">
                <a:xfrm>
                  <a:off x="3712" y="1381"/>
                  <a:ext cx="528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645" name="Object 15">
                  <a:extLst>
                    <a:ext uri="{FF2B5EF4-FFF2-40B4-BE49-F238E27FC236}">
                      <a16:creationId xmlns:a16="http://schemas.microsoft.com/office/drawing/2014/main" id="{B1CD1571-E581-4FF8-A62B-62B2165738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12" y="1381"/>
                  <a:ext cx="528" cy="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46" name="Object 16">
                  <a:extLst>
                    <a:ext uri="{FF2B5EF4-FFF2-40B4-BE49-F238E27FC236}">
                      <a16:creationId xmlns:a16="http://schemas.microsoft.com/office/drawing/2014/main" id="{4979A69E-7952-44B1-9C96-ACCA7B2AD52E}"/>
                    </a:ext>
                  </a:extLst>
                </p:cNvPr>
                <p:cNvSpPr txBox="1"/>
                <p:nvPr/>
              </p:nvSpPr>
              <p:spPr bwMode="auto">
                <a:xfrm>
                  <a:off x="4484" y="1669"/>
                  <a:ext cx="60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646" name="Object 16">
                  <a:extLst>
                    <a:ext uri="{FF2B5EF4-FFF2-40B4-BE49-F238E27FC236}">
                      <a16:creationId xmlns:a16="http://schemas.microsoft.com/office/drawing/2014/main" id="{4979A69E-7952-44B1-9C96-ACCA7B2AD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84" y="1669"/>
                  <a:ext cx="600" cy="2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47" name="Object 17">
                  <a:extLst>
                    <a:ext uri="{FF2B5EF4-FFF2-40B4-BE49-F238E27FC236}">
                      <a16:creationId xmlns:a16="http://schemas.microsoft.com/office/drawing/2014/main" id="{FDC5FB7D-5241-4ACD-A040-CCDC1EF01F48}"/>
                    </a:ext>
                  </a:extLst>
                </p:cNvPr>
                <p:cNvSpPr txBox="1"/>
                <p:nvPr/>
              </p:nvSpPr>
              <p:spPr bwMode="auto">
                <a:xfrm>
                  <a:off x="3456" y="2112"/>
                  <a:ext cx="169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647" name="Object 17">
                  <a:extLst>
                    <a:ext uri="{FF2B5EF4-FFF2-40B4-BE49-F238E27FC236}">
                      <a16:creationId xmlns:a16="http://schemas.microsoft.com/office/drawing/2014/main" id="{FDC5FB7D-5241-4ACD-A040-CCDC1EF01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56" y="2112"/>
                  <a:ext cx="169" cy="1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48" name="Object 18">
                  <a:extLst>
                    <a:ext uri="{FF2B5EF4-FFF2-40B4-BE49-F238E27FC236}">
                      <a16:creationId xmlns:a16="http://schemas.microsoft.com/office/drawing/2014/main" id="{61B2DB05-5F2D-4289-8ACE-FFE42D55CF80}"/>
                    </a:ext>
                  </a:extLst>
                </p:cNvPr>
                <p:cNvSpPr txBox="1"/>
                <p:nvPr/>
              </p:nvSpPr>
              <p:spPr bwMode="auto">
                <a:xfrm>
                  <a:off x="5136" y="2160"/>
                  <a:ext cx="159" cy="1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4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648" name="Object 18">
                  <a:extLst>
                    <a:ext uri="{FF2B5EF4-FFF2-40B4-BE49-F238E27FC236}">
                      <a16:creationId xmlns:a16="http://schemas.microsoft.com/office/drawing/2014/main" id="{61B2DB05-5F2D-4289-8ACE-FFE42D55C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36" y="2160"/>
                  <a:ext cx="159" cy="15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49" name="Object 19">
                  <a:extLst>
                    <a:ext uri="{FF2B5EF4-FFF2-40B4-BE49-F238E27FC236}">
                      <a16:creationId xmlns:a16="http://schemas.microsoft.com/office/drawing/2014/main" id="{F1570D8B-5D4D-4830-B23B-F8FE14901EA9}"/>
                    </a:ext>
                  </a:extLst>
                </p:cNvPr>
                <p:cNvSpPr txBox="1"/>
                <p:nvPr/>
              </p:nvSpPr>
              <p:spPr bwMode="auto">
                <a:xfrm>
                  <a:off x="3700" y="868"/>
                  <a:ext cx="159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649" name="Object 19">
                  <a:extLst>
                    <a:ext uri="{FF2B5EF4-FFF2-40B4-BE49-F238E27FC236}">
                      <a16:creationId xmlns:a16="http://schemas.microsoft.com/office/drawing/2014/main" id="{F1570D8B-5D4D-4830-B23B-F8FE14901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0" y="868"/>
                  <a:ext cx="159" cy="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50" name="Object 20">
                  <a:extLst>
                    <a:ext uri="{FF2B5EF4-FFF2-40B4-BE49-F238E27FC236}">
                      <a16:creationId xmlns:a16="http://schemas.microsoft.com/office/drawing/2014/main" id="{E06D9197-C6D0-4F08-A462-D1E2BDDB7798}"/>
                    </a:ext>
                  </a:extLst>
                </p:cNvPr>
                <p:cNvSpPr txBox="1"/>
                <p:nvPr/>
              </p:nvSpPr>
              <p:spPr bwMode="auto">
                <a:xfrm>
                  <a:off x="4800" y="864"/>
                  <a:ext cx="416" cy="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650" name="Object 20">
                  <a:extLst>
                    <a:ext uri="{FF2B5EF4-FFF2-40B4-BE49-F238E27FC236}">
                      <a16:creationId xmlns:a16="http://schemas.microsoft.com/office/drawing/2014/main" id="{E06D9197-C6D0-4F08-A462-D1E2BDDB7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00" y="864"/>
                  <a:ext cx="416" cy="247"/>
                </a:xfrm>
                <a:prstGeom prst="rect">
                  <a:avLst/>
                </a:prstGeom>
                <a:blipFill>
                  <a:blip r:embed="rId14"/>
                  <a:stretch>
                    <a:fillRect l="-2778" r="-6481" b="-6250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656" name="Line 21">
              <a:extLst>
                <a:ext uri="{FF2B5EF4-FFF2-40B4-BE49-F238E27FC236}">
                  <a16:creationId xmlns:a16="http://schemas.microsoft.com/office/drawing/2014/main" id="{B0766F5F-D73B-42E3-98E8-55EB1E27F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104"/>
              <a:ext cx="177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8678" name="Object 22">
                <a:extLst>
                  <a:ext uri="{FF2B5EF4-FFF2-40B4-BE49-F238E27FC236}">
                    <a16:creationId xmlns:a16="http://schemas.microsoft.com/office/drawing/2014/main" id="{7BDF8678-3C81-4AFC-AD6B-762F7E034A55}"/>
                  </a:ext>
                </a:extLst>
              </p:cNvPr>
              <p:cNvSpPr txBox="1"/>
              <p:nvPr/>
            </p:nvSpPr>
            <p:spPr bwMode="auto">
              <a:xfrm>
                <a:off x="1598613" y="5551488"/>
                <a:ext cx="952500" cy="4175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78" name="Object 22">
                <a:extLst>
                  <a:ext uri="{FF2B5EF4-FFF2-40B4-BE49-F238E27FC236}">
                    <a16:creationId xmlns:a16="http://schemas.microsoft.com/office/drawing/2014/main" id="{7BDF8678-3C81-4AFC-AD6B-762F7E034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8613" y="5551488"/>
                <a:ext cx="952500" cy="417512"/>
              </a:xfrm>
              <a:prstGeom prst="rect">
                <a:avLst/>
              </a:prstGeom>
              <a:blipFill>
                <a:blip r:embed="rId15"/>
                <a:stretch>
                  <a:fillRect l="-192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79" name="Object 23">
                <a:extLst>
                  <a:ext uri="{FF2B5EF4-FFF2-40B4-BE49-F238E27FC236}">
                    <a16:creationId xmlns:a16="http://schemas.microsoft.com/office/drawing/2014/main" id="{926D83C0-BFC4-4329-80B0-75B5599A9FD3}"/>
                  </a:ext>
                </a:extLst>
              </p:cNvPr>
              <p:cNvSpPr txBox="1"/>
              <p:nvPr/>
            </p:nvSpPr>
            <p:spPr bwMode="auto">
              <a:xfrm>
                <a:off x="5334000" y="5270500"/>
                <a:ext cx="1473200" cy="393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79" name="Object 23">
                <a:extLst>
                  <a:ext uri="{FF2B5EF4-FFF2-40B4-BE49-F238E27FC236}">
                    <a16:creationId xmlns:a16="http://schemas.microsoft.com/office/drawing/2014/main" id="{926D83C0-BFC4-4329-80B0-75B5599A9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0" y="5270500"/>
                <a:ext cx="1473200" cy="3937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80" name="Object 24">
                <a:extLst>
                  <a:ext uri="{FF2B5EF4-FFF2-40B4-BE49-F238E27FC236}">
                    <a16:creationId xmlns:a16="http://schemas.microsoft.com/office/drawing/2014/main" id="{EE0498B5-E064-476F-AD50-F8DFDB6ABCE0}"/>
                  </a:ext>
                </a:extLst>
              </p:cNvPr>
              <p:cNvSpPr txBox="1"/>
              <p:nvPr/>
            </p:nvSpPr>
            <p:spPr bwMode="auto">
              <a:xfrm>
                <a:off x="3286125" y="5168900"/>
                <a:ext cx="1689100" cy="4683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6(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ra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80" name="Object 24">
                <a:extLst>
                  <a:ext uri="{FF2B5EF4-FFF2-40B4-BE49-F238E27FC236}">
                    <a16:creationId xmlns:a16="http://schemas.microsoft.com/office/drawing/2014/main" id="{EE0498B5-E064-476F-AD50-F8DFDB6AB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6125" y="5168900"/>
                <a:ext cx="1689100" cy="46831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81" name="Object 25">
                <a:extLst>
                  <a:ext uri="{FF2B5EF4-FFF2-40B4-BE49-F238E27FC236}">
                    <a16:creationId xmlns:a16="http://schemas.microsoft.com/office/drawing/2014/main" id="{7A0918C1-02BA-4CA9-84AB-28EB5596460D}"/>
                  </a:ext>
                </a:extLst>
              </p:cNvPr>
              <p:cNvSpPr txBox="1"/>
              <p:nvPr/>
            </p:nvSpPr>
            <p:spPr bwMode="auto">
              <a:xfrm>
                <a:off x="3225800" y="6032500"/>
                <a:ext cx="292100" cy="3683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81" name="Object 25">
                <a:extLst>
                  <a:ext uri="{FF2B5EF4-FFF2-40B4-BE49-F238E27FC236}">
                    <a16:creationId xmlns:a16="http://schemas.microsoft.com/office/drawing/2014/main" id="{7A0918C1-02BA-4CA9-84AB-28EB55964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5800" y="6032500"/>
                <a:ext cx="292100" cy="368300"/>
              </a:xfrm>
              <a:prstGeom prst="rect">
                <a:avLst/>
              </a:prstGeom>
              <a:blipFill>
                <a:blip r:embed="rId18"/>
                <a:stretch>
                  <a:fillRect r="-41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82" name="Object 26">
                <a:extLst>
                  <a:ext uri="{FF2B5EF4-FFF2-40B4-BE49-F238E27FC236}">
                    <a16:creationId xmlns:a16="http://schemas.microsoft.com/office/drawing/2014/main" id="{6E1B885F-4121-4475-8289-9762AE5A96BF}"/>
                  </a:ext>
                </a:extLst>
              </p:cNvPr>
              <p:cNvSpPr txBox="1"/>
              <p:nvPr/>
            </p:nvSpPr>
            <p:spPr bwMode="auto">
              <a:xfrm>
                <a:off x="5302249" y="5889625"/>
                <a:ext cx="1611313" cy="444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𝑶𝒕𝒉𝒆𝒓𝒘𝒊𝒔𝒆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98682" name="Object 26">
                <a:extLst>
                  <a:ext uri="{FF2B5EF4-FFF2-40B4-BE49-F238E27FC236}">
                    <a16:creationId xmlns:a16="http://schemas.microsoft.com/office/drawing/2014/main" id="{6E1B885F-4121-4475-8289-9762AE5A9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2249" y="5889625"/>
                <a:ext cx="1611313" cy="444500"/>
              </a:xfrm>
              <a:prstGeom prst="rect">
                <a:avLst/>
              </a:prstGeom>
              <a:blipFill>
                <a:blip r:embed="rId31"/>
                <a:stretch>
                  <a:fillRect l="-1515" r="-87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83" name="Object 27">
                <a:extLst>
                  <a:ext uri="{FF2B5EF4-FFF2-40B4-BE49-F238E27FC236}">
                    <a16:creationId xmlns:a16="http://schemas.microsoft.com/office/drawing/2014/main" id="{08D199C7-7741-4E30-973F-8DA4CAAD4AA2}"/>
                  </a:ext>
                </a:extLst>
              </p:cNvPr>
              <p:cNvSpPr txBox="1"/>
              <p:nvPr/>
            </p:nvSpPr>
            <p:spPr bwMode="auto">
              <a:xfrm>
                <a:off x="2925763" y="5241925"/>
                <a:ext cx="409575" cy="977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83" name="Object 27">
                <a:extLst>
                  <a:ext uri="{FF2B5EF4-FFF2-40B4-BE49-F238E27FC236}">
                    <a16:creationId xmlns:a16="http://schemas.microsoft.com/office/drawing/2014/main" id="{08D199C7-7741-4E30-973F-8DA4CAAD4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5763" y="5241925"/>
                <a:ext cx="409575" cy="977900"/>
              </a:xfrm>
              <a:prstGeom prst="rect">
                <a:avLst/>
              </a:prstGeom>
              <a:blipFill>
                <a:blip r:embed="rId32"/>
                <a:stretch>
                  <a:fillRect l="-164179" t="-89375" r="-162687" b="-825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84" name="Object 28">
                <a:extLst>
                  <a:ext uri="{FF2B5EF4-FFF2-40B4-BE49-F238E27FC236}">
                    <a16:creationId xmlns:a16="http://schemas.microsoft.com/office/drawing/2014/main" id="{61F7CFA8-3C09-4F8E-923E-20D3E2DF5DC9}"/>
                  </a:ext>
                </a:extLst>
              </p:cNvPr>
              <p:cNvSpPr txBox="1"/>
              <p:nvPr/>
            </p:nvSpPr>
            <p:spPr bwMode="auto">
              <a:xfrm>
                <a:off x="2619375" y="5673725"/>
                <a:ext cx="258763" cy="152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2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84" name="Object 28">
                <a:extLst>
                  <a:ext uri="{FF2B5EF4-FFF2-40B4-BE49-F238E27FC236}">
                    <a16:creationId xmlns:a16="http://schemas.microsoft.com/office/drawing/2014/main" id="{61F7CFA8-3C09-4F8E-923E-20D3E2DF5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9375" y="5673725"/>
                <a:ext cx="258763" cy="1524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85" name="Object 29">
                <a:extLst>
                  <a:ext uri="{FF2B5EF4-FFF2-40B4-BE49-F238E27FC236}">
                    <a16:creationId xmlns:a16="http://schemas.microsoft.com/office/drawing/2014/main" id="{0D964D4B-BB7F-4698-B88F-79836977004C}"/>
                  </a:ext>
                </a:extLst>
              </p:cNvPr>
              <p:cNvSpPr txBox="1"/>
              <p:nvPr/>
            </p:nvSpPr>
            <p:spPr bwMode="auto">
              <a:xfrm>
                <a:off x="2339975" y="1690688"/>
                <a:ext cx="2070100" cy="698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85" name="Object 29">
                <a:extLst>
                  <a:ext uri="{FF2B5EF4-FFF2-40B4-BE49-F238E27FC236}">
                    <a16:creationId xmlns:a16="http://schemas.microsoft.com/office/drawing/2014/main" id="{0D964D4B-BB7F-4698-B88F-798369770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975" y="1690688"/>
                <a:ext cx="2070100" cy="6985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86" name="Object 30">
                <a:extLst>
                  <a:ext uri="{FF2B5EF4-FFF2-40B4-BE49-F238E27FC236}">
                    <a16:creationId xmlns:a16="http://schemas.microsoft.com/office/drawing/2014/main" id="{3AA963AC-136A-4584-8A09-5DDE0E18369C}"/>
                  </a:ext>
                </a:extLst>
              </p:cNvPr>
              <p:cNvSpPr txBox="1"/>
              <p:nvPr/>
            </p:nvSpPr>
            <p:spPr bwMode="auto">
              <a:xfrm>
                <a:off x="2339975" y="2698750"/>
                <a:ext cx="1293813" cy="7477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rad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86" name="Object 30">
                <a:extLst>
                  <a:ext uri="{FF2B5EF4-FFF2-40B4-BE49-F238E27FC236}">
                    <a16:creationId xmlns:a16="http://schemas.microsoft.com/office/drawing/2014/main" id="{3AA963AC-136A-4584-8A09-5DDE0E183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975" y="2698750"/>
                <a:ext cx="1293813" cy="74771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87" name="Object 31">
                <a:extLst>
                  <a:ext uri="{FF2B5EF4-FFF2-40B4-BE49-F238E27FC236}">
                    <a16:creationId xmlns:a16="http://schemas.microsoft.com/office/drawing/2014/main" id="{FCF5F736-575E-49E3-963B-0FB4642B5E80}"/>
                  </a:ext>
                </a:extLst>
              </p:cNvPr>
              <p:cNvSpPr txBox="1"/>
              <p:nvPr/>
            </p:nvSpPr>
            <p:spPr bwMode="auto">
              <a:xfrm>
                <a:off x="2247900" y="3635375"/>
                <a:ext cx="1689100" cy="4683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6(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ra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87" name="Object 31">
                <a:extLst>
                  <a:ext uri="{FF2B5EF4-FFF2-40B4-BE49-F238E27FC236}">
                    <a16:creationId xmlns:a16="http://schemas.microsoft.com/office/drawing/2014/main" id="{FCF5F736-575E-49E3-963B-0FB4642B5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7900" y="3635375"/>
                <a:ext cx="1689100" cy="46831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88" name="Object 32">
                <a:extLst>
                  <a:ext uri="{FF2B5EF4-FFF2-40B4-BE49-F238E27FC236}">
                    <a16:creationId xmlns:a16="http://schemas.microsoft.com/office/drawing/2014/main" id="{A3BB80D3-3BA8-4316-9B6B-47F32D6434B5}"/>
                  </a:ext>
                </a:extLst>
              </p:cNvPr>
              <p:cNvSpPr txBox="1"/>
              <p:nvPr/>
            </p:nvSpPr>
            <p:spPr bwMode="auto">
              <a:xfrm>
                <a:off x="1928813" y="3808413"/>
                <a:ext cx="241300" cy="152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2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88" name="Object 32">
                <a:extLst>
                  <a:ext uri="{FF2B5EF4-FFF2-40B4-BE49-F238E27FC236}">
                    <a16:creationId xmlns:a16="http://schemas.microsoft.com/office/drawing/2014/main" id="{A3BB80D3-3BA8-4316-9B6B-47F32D64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8813" y="3808413"/>
                <a:ext cx="241300" cy="1524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89" name="Object 33">
                <a:extLst>
                  <a:ext uri="{FF2B5EF4-FFF2-40B4-BE49-F238E27FC236}">
                    <a16:creationId xmlns:a16="http://schemas.microsoft.com/office/drawing/2014/main" id="{6F7A6239-BD22-4AE9-BC37-A61ACFECEBE3}"/>
                  </a:ext>
                </a:extLst>
              </p:cNvPr>
              <p:cNvSpPr txBox="1"/>
              <p:nvPr/>
            </p:nvSpPr>
            <p:spPr bwMode="auto">
              <a:xfrm>
                <a:off x="4859338" y="4211638"/>
                <a:ext cx="2362200" cy="698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89" name="Object 33">
                <a:extLst>
                  <a:ext uri="{FF2B5EF4-FFF2-40B4-BE49-F238E27FC236}">
                    <a16:creationId xmlns:a16="http://schemas.microsoft.com/office/drawing/2014/main" id="{6F7A6239-BD22-4AE9-BC37-A61ACFEC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9338" y="4211638"/>
                <a:ext cx="2362200" cy="6985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690" name="Object 34">
                <a:extLst>
                  <a:ext uri="{FF2B5EF4-FFF2-40B4-BE49-F238E27FC236}">
                    <a16:creationId xmlns:a16="http://schemas.microsoft.com/office/drawing/2014/main" id="{6CCA908A-5E66-4F5E-ACE6-88E523BCE1B4}"/>
                  </a:ext>
                </a:extLst>
              </p:cNvPr>
              <p:cNvSpPr txBox="1"/>
              <p:nvPr/>
            </p:nvSpPr>
            <p:spPr bwMode="auto">
              <a:xfrm>
                <a:off x="7235825" y="4427538"/>
                <a:ext cx="584200" cy="317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90" name="Object 34">
                <a:extLst>
                  <a:ext uri="{FF2B5EF4-FFF2-40B4-BE49-F238E27FC236}">
                    <a16:creationId xmlns:a16="http://schemas.microsoft.com/office/drawing/2014/main" id="{6CCA908A-5E66-4F5E-ACE6-88E523BCE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5825" y="4427538"/>
                <a:ext cx="584200" cy="3175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6333" y="778933"/>
            <a:ext cx="8483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0800000">
            <a:off x="4343400" y="0"/>
            <a:ext cx="4800600" cy="4800600"/>
          </a:xfrm>
          <a:prstGeom prst="rtTriangle">
            <a:avLst/>
          </a:prstGeom>
          <a:gradFill flip="none" rotWithShape="1">
            <a:gsLst>
              <a:gs pos="0">
                <a:schemeClr val="accent6"/>
              </a:gs>
              <a:gs pos="46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74130" y="4584212"/>
            <a:ext cx="8212670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201" y="2696464"/>
            <a:ext cx="8229599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4130" y="99997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continuous with joint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780797"/>
            <a:ext cx="3801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Probability of an event </a:t>
            </a:r>
            <a:br>
              <a:rPr lang="en-US" sz="2400" dirty="0">
                <a:latin typeface="Franklin Gothic Medium"/>
                <a:cs typeface="Franklin Gothic Medium"/>
              </a:rPr>
            </a:br>
            <a:r>
              <a:rPr lang="en-US" sz="2400" dirty="0">
                <a:latin typeface="Franklin Gothic Medium"/>
                <a:cs typeface="Franklin Gothic Medium"/>
              </a:rPr>
              <a:t>(determined by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Franklin Gothic Medium"/>
                <a:cs typeface="Franklin Gothic Medium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857944"/>
            <a:ext cx="345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Marginal </a:t>
            </a:r>
            <a:r>
              <a:rPr lang="en-US" sz="2400" dirty="0" err="1">
                <a:latin typeface="Franklin Gothic Medium"/>
                <a:cs typeface="Franklin Gothic Medium"/>
              </a:rPr>
              <a:t>p.m.f.’s</a:t>
            </a:r>
            <a:endParaRPr lang="en-US" sz="2400" dirty="0">
              <a:latin typeface="Franklin Gothic Medium"/>
              <a:cs typeface="Franklin Gothic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797741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Independence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175259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" y="2696464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3640338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57200" y="4584212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7200" y="5528086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57200" y="647196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7200" y="2745949"/>
            <a:ext cx="3801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Derived random variables</a:t>
            </a:r>
            <a:endParaRPr lang="en-US" sz="2400" dirty="0">
              <a:latin typeface="Garamond"/>
              <a:cs typeface="Garamond"/>
            </a:endParaRPr>
          </a:p>
          <a:p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3301" y="183404"/>
            <a:ext cx="625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rgbClr val="FF9933"/>
                </a:solidFill>
                <a:latin typeface="Comic Sans MS"/>
                <a:cs typeface="Comic Sans MS"/>
              </a:rPr>
              <a:t>the continuous cheat sheet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5622" y="2006590"/>
            <a:ext cx="317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A</a:t>
            </a:r>
            <a:r>
              <a:rPr lang="en-US" sz="2400" dirty="0">
                <a:latin typeface="Garamond"/>
                <a:cs typeface="Garamond"/>
              </a:rPr>
              <a:t>) = ∫∫</a:t>
            </a:r>
            <a:r>
              <a:rPr lang="en-US" sz="2400" i="1" baseline="-25000" dirty="0">
                <a:latin typeface="Garamond"/>
                <a:cs typeface="Garamond"/>
              </a:rPr>
              <a:t>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i="1" baseline="-25000" dirty="0">
                <a:latin typeface="Garamond"/>
                <a:cs typeface="Garamond"/>
              </a:rPr>
              <a:t> 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dxdy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15622" y="3949781"/>
            <a:ext cx="287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 = ∫</a:t>
            </a:r>
            <a:r>
              <a:rPr lang="en-US" sz="2400" baseline="-25000" dirty="0">
                <a:latin typeface="Garamond"/>
                <a:cs typeface="Garamond"/>
              </a:rPr>
              <a:t>-∞ 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dy</a:t>
            </a:r>
            <a:r>
              <a:rPr lang="en-US" sz="2400" i="1" dirty="0">
                <a:latin typeface="Garamond"/>
                <a:cs typeface="Garamond"/>
              </a:rPr>
              <a:t> </a:t>
            </a:r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15622" y="4821841"/>
            <a:ext cx="401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>
                <a:latin typeface="Garamond"/>
                <a:cs typeface="Garamond"/>
              </a:rPr>
              <a:t>=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dirty="0">
                <a:latin typeface="Franklin Gothic Medium"/>
                <a:cs typeface="Franklin Gothic Medium"/>
              </a:rPr>
              <a:t>for all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15622" y="5772393"/>
            <a:ext cx="371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] = ∫∫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dxdy</a:t>
            </a:r>
            <a:r>
              <a:rPr lang="en-US" sz="2400" i="1" dirty="0">
                <a:latin typeface="Garamond"/>
                <a:cs typeface="Garamond"/>
              </a:rPr>
              <a:t> </a:t>
            </a:r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5622" y="3025363"/>
            <a:ext cx="415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) = ∫∫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): </a:t>
            </a:r>
            <a:r>
              <a:rPr lang="en-US" sz="2400" i="1" baseline="-25000" dirty="0">
                <a:latin typeface="Garamond"/>
                <a:cs typeface="Garamond"/>
              </a:rPr>
              <a:t>g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 = </a:t>
            </a:r>
            <a:r>
              <a:rPr lang="en-US" sz="2400" i="1" baseline="-25000" dirty="0">
                <a:latin typeface="Garamond"/>
                <a:cs typeface="Garamond"/>
              </a:rPr>
              <a:t>z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dxdy</a:t>
            </a:r>
            <a:r>
              <a:rPr lang="en-US" sz="2400" i="1" dirty="0">
                <a:latin typeface="Garamond"/>
                <a:cs typeface="Garamond"/>
              </a:rPr>
              <a:t> </a:t>
            </a:r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41618" y="3933970"/>
            <a:ext cx="330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30000" dirty="0">
                <a:solidFill>
                  <a:prstClr val="black"/>
                </a:solidFill>
                <a:latin typeface="Garamond"/>
                <a:cs typeface="Garamond"/>
              </a:rPr>
              <a:t>∞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5777033"/>
            <a:ext cx="370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Expectation of 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56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8" grpId="0"/>
      <p:bldP spid="29" grpId="0"/>
      <p:bldP spid="3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6.2 Independent Random Variables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3F8EEA-9480-4F63-85D0-6BC481001C70}"/>
              </a:ext>
            </a:extLst>
          </p:cNvPr>
          <p:cNvSpPr txBox="1">
            <a:spLocks/>
          </p:cNvSpPr>
          <p:nvPr/>
        </p:nvSpPr>
        <p:spPr>
          <a:xfrm>
            <a:off x="457200" y="1037126"/>
            <a:ext cx="8217674" cy="958651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0" i="0" u="none" strike="noStrike" baseline="0" dirty="0">
                <a:latin typeface="ArialMT"/>
              </a:rPr>
              <a:t>The random variables </a:t>
            </a:r>
            <a:r>
              <a:rPr lang="en-US" altLang="zh-CN" sz="2400" b="0" i="1" u="none" strike="noStrike" baseline="0" dirty="0">
                <a:latin typeface="ArialMT"/>
              </a:rPr>
              <a:t>X</a:t>
            </a:r>
            <a:r>
              <a:rPr lang="en-US" altLang="zh-CN" sz="2400" b="0" i="0" u="none" strike="noStrike" baseline="0" dirty="0">
                <a:latin typeface="ArialMT"/>
              </a:rPr>
              <a:t> and </a:t>
            </a:r>
            <a:r>
              <a:rPr lang="en-US" altLang="zh-CN" sz="2400" b="0" i="1" u="none" strike="noStrike" baseline="0" dirty="0">
                <a:latin typeface="ArialMT"/>
              </a:rPr>
              <a:t>Y</a:t>
            </a:r>
            <a:r>
              <a:rPr lang="en-US" altLang="zh-CN" sz="2400" b="0" i="0" u="none" strike="noStrike" baseline="0" dirty="0">
                <a:latin typeface="ArialMT"/>
              </a:rPr>
              <a:t> are said to be </a:t>
            </a:r>
            <a:r>
              <a:rPr lang="en-US" altLang="zh-CN" sz="2400" b="0" i="1" u="none" strike="noStrike" baseline="0" dirty="0">
                <a:latin typeface="Arial-ItalicMT"/>
              </a:rPr>
              <a:t>independent </a:t>
            </a:r>
            <a:r>
              <a:rPr lang="en-US" altLang="zh-CN" sz="2400" b="0" i="0" u="none" strike="noStrike" baseline="0" dirty="0">
                <a:latin typeface="ArialMT"/>
              </a:rPr>
              <a:t>if, for any two sets of real numbers </a:t>
            </a:r>
            <a:r>
              <a:rPr lang="en-US" altLang="zh-CN" sz="2400" b="0" i="1" u="none" strike="noStrike" baseline="0" dirty="0">
                <a:latin typeface="ArialMT"/>
              </a:rPr>
              <a:t>A</a:t>
            </a:r>
            <a:r>
              <a:rPr lang="en-US" altLang="zh-CN" sz="2400" b="0" i="0" u="none" strike="noStrike" baseline="0" dirty="0">
                <a:latin typeface="ArialMT"/>
              </a:rPr>
              <a:t> and </a:t>
            </a:r>
            <a:r>
              <a:rPr lang="en-US" altLang="zh-CN" sz="2400" b="0" i="1" u="none" strike="noStrike" baseline="0" dirty="0">
                <a:latin typeface="ArialMT"/>
              </a:rPr>
              <a:t>B</a:t>
            </a:r>
            <a:r>
              <a:rPr lang="en-US" altLang="zh-CN" sz="2400" b="0" i="0" u="none" strike="noStrike" baseline="0" dirty="0">
                <a:latin typeface="ArialMT"/>
              </a:rPr>
              <a:t> :</a:t>
            </a:r>
            <a:endParaRPr lang="en-US" altLang="zh-CN" sz="2400" i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7F41D8-F9FD-415E-8383-CD068481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15" y="1995777"/>
            <a:ext cx="4782213" cy="5225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26ABDE-4A77-47E0-9800-FAEE5917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085" y="2954428"/>
            <a:ext cx="4936352" cy="579175"/>
          </a:xfrm>
          <a:prstGeom prst="rect">
            <a:avLst/>
          </a:prstGeom>
        </p:spPr>
      </p:pic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F0A02C17-D178-4820-9D31-09328360E19C}"/>
              </a:ext>
            </a:extLst>
          </p:cNvPr>
          <p:cNvSpPr txBox="1">
            <a:spLocks/>
          </p:cNvSpPr>
          <p:nvPr/>
        </p:nvSpPr>
        <p:spPr>
          <a:xfrm>
            <a:off x="457200" y="3702138"/>
            <a:ext cx="8217674" cy="958651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dirty="0">
                <a:latin typeface="ArialMT"/>
              </a:rPr>
              <a:t>I</a:t>
            </a:r>
            <a:r>
              <a:rPr lang="en-US" altLang="zh-CN" sz="2400" b="0" i="0" u="none" strike="noStrike" baseline="0" dirty="0">
                <a:latin typeface="ArialMT"/>
              </a:rPr>
              <a:t>n terms of the joint distribution function </a:t>
            </a:r>
            <a:r>
              <a:rPr lang="en-US" altLang="zh-CN" sz="2400" b="0" i="1" u="none" strike="noStrike" baseline="0" dirty="0">
                <a:latin typeface="ArialMT"/>
              </a:rPr>
              <a:t>F</a:t>
            </a:r>
            <a:r>
              <a:rPr lang="en-US" altLang="zh-CN" sz="2400" b="0" i="0" u="none" strike="noStrike" baseline="0" dirty="0">
                <a:latin typeface="ArialMT"/>
              </a:rPr>
              <a:t> of </a:t>
            </a:r>
            <a:r>
              <a:rPr lang="en-US" altLang="zh-CN" sz="2400" b="0" i="1" u="none" strike="noStrike" baseline="0" dirty="0">
                <a:latin typeface="ArialMT"/>
              </a:rPr>
              <a:t>X</a:t>
            </a:r>
            <a:r>
              <a:rPr lang="en-US" altLang="zh-CN" sz="2400" b="0" i="0" u="none" strike="noStrike" baseline="0" dirty="0">
                <a:latin typeface="ArialMT"/>
              </a:rPr>
              <a:t> and </a:t>
            </a:r>
            <a:r>
              <a:rPr lang="en-US" altLang="zh-CN" sz="2400" b="0" i="1" u="none" strike="noStrike" baseline="0" dirty="0">
                <a:latin typeface="ArialMT"/>
              </a:rPr>
              <a:t>Y</a:t>
            </a:r>
            <a:r>
              <a:rPr lang="en-US" altLang="zh-CN" sz="2400" b="0" i="0" u="none" strike="noStrike" baseline="0" dirty="0">
                <a:latin typeface="ArialMT"/>
              </a:rPr>
              <a:t> , </a:t>
            </a:r>
            <a:r>
              <a:rPr lang="en-US" altLang="zh-CN" sz="2400" b="0" i="0" u="none" strike="noStrike" baseline="0" dirty="0" err="1">
                <a:latin typeface="ArialMT"/>
              </a:rPr>
              <a:t>r.v.s</a:t>
            </a:r>
            <a:r>
              <a:rPr lang="en-US" altLang="zh-CN" sz="2400" b="0" i="0" u="none" strike="noStrike" baseline="0" dirty="0">
                <a:latin typeface="ArialMT"/>
              </a:rPr>
              <a:t> </a:t>
            </a:r>
            <a:r>
              <a:rPr lang="en-US" altLang="zh-CN" sz="2400" b="0" i="1" u="none" strike="noStrike" baseline="0" dirty="0">
                <a:latin typeface="ArialMT"/>
              </a:rPr>
              <a:t>X</a:t>
            </a:r>
            <a:r>
              <a:rPr lang="en-US" altLang="zh-CN" sz="2400" b="0" i="0" u="none" strike="noStrike" baseline="0" dirty="0">
                <a:latin typeface="ArialMT"/>
              </a:rPr>
              <a:t> and </a:t>
            </a:r>
            <a:r>
              <a:rPr lang="en-US" altLang="zh-CN" sz="2400" b="0" i="1" u="none" strike="noStrike" baseline="0" dirty="0">
                <a:latin typeface="ArialMT"/>
              </a:rPr>
              <a:t>Y</a:t>
            </a:r>
            <a:r>
              <a:rPr lang="en-US" altLang="zh-CN" sz="2400" b="0" i="0" u="none" strike="noStrike" baseline="0" dirty="0">
                <a:latin typeface="ArialMT"/>
              </a:rPr>
              <a:t> are independent if :</a:t>
            </a:r>
            <a:endParaRPr lang="en-US" altLang="zh-CN" sz="2400" i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8F97A2E-820C-4A8B-A898-EAFD9FE93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085" y="4823582"/>
            <a:ext cx="49434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58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6.2 Independent Random Variables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3F8EEA-9480-4F63-85D0-6BC481001C70}"/>
              </a:ext>
            </a:extLst>
          </p:cNvPr>
          <p:cNvSpPr txBox="1">
            <a:spLocks/>
          </p:cNvSpPr>
          <p:nvPr/>
        </p:nvSpPr>
        <p:spPr>
          <a:xfrm>
            <a:off x="457200" y="1037126"/>
            <a:ext cx="8217674" cy="522501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0" i="0" u="none" strike="noStrike" baseline="0" dirty="0">
                <a:latin typeface="ArialMT"/>
              </a:rPr>
              <a:t>Discrete random variables </a:t>
            </a:r>
            <a:r>
              <a:rPr lang="en-US" altLang="zh-CN" sz="2400" b="0" i="1" u="none" strike="noStrike" baseline="0" dirty="0">
                <a:latin typeface="ArialMT"/>
              </a:rPr>
              <a:t>X</a:t>
            </a:r>
            <a:r>
              <a:rPr lang="en-US" altLang="zh-CN" sz="2400" b="0" i="0" u="none" strike="noStrike" baseline="0" dirty="0">
                <a:latin typeface="ArialMT"/>
              </a:rPr>
              <a:t> and </a:t>
            </a:r>
            <a:r>
              <a:rPr lang="en-US" altLang="zh-CN" sz="2400" b="0" i="1" u="none" strike="noStrike" baseline="0" dirty="0">
                <a:latin typeface="ArialMT"/>
              </a:rPr>
              <a:t>Y</a:t>
            </a:r>
            <a:r>
              <a:rPr lang="en-US" altLang="zh-CN" sz="2400" b="0" i="0" u="none" strike="noStrike" baseline="0" dirty="0">
                <a:latin typeface="ArialMT"/>
              </a:rPr>
              <a:t> :</a:t>
            </a:r>
            <a:endParaRPr lang="en-US" altLang="zh-CN" sz="2400" i="1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F0A02C17-D178-4820-9D31-09328360E19C}"/>
              </a:ext>
            </a:extLst>
          </p:cNvPr>
          <p:cNvSpPr txBox="1">
            <a:spLocks/>
          </p:cNvSpPr>
          <p:nvPr/>
        </p:nvSpPr>
        <p:spPr>
          <a:xfrm>
            <a:off x="457200" y="2676419"/>
            <a:ext cx="8217674" cy="504825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0" i="0" u="none" strike="noStrike" baseline="0" dirty="0">
                <a:latin typeface="ArialMT"/>
              </a:rPr>
              <a:t>Continuous random variables </a:t>
            </a:r>
            <a:r>
              <a:rPr lang="en-US" altLang="zh-CN" sz="2400" b="0" i="1" u="none" strike="noStrike" baseline="0" dirty="0">
                <a:latin typeface="ArialMT"/>
              </a:rPr>
              <a:t>X</a:t>
            </a:r>
            <a:r>
              <a:rPr lang="en-US" altLang="zh-CN" sz="2400" b="0" i="0" u="none" strike="noStrike" baseline="0" dirty="0">
                <a:latin typeface="ArialMT"/>
              </a:rPr>
              <a:t> and </a:t>
            </a:r>
            <a:r>
              <a:rPr lang="en-US" altLang="zh-CN" sz="2400" b="0" i="1" u="none" strike="noStrike" baseline="0" dirty="0">
                <a:latin typeface="ArialMT"/>
              </a:rPr>
              <a:t>Y</a:t>
            </a:r>
            <a:r>
              <a:rPr lang="en-US" altLang="zh-CN" sz="2400" b="0" i="0" u="none" strike="noStrike" baseline="0" dirty="0">
                <a:latin typeface="ArialMT"/>
              </a:rPr>
              <a:t> :</a:t>
            </a:r>
            <a:endParaRPr lang="en-US" altLang="zh-CN" sz="2400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FDC037-7E69-4EF0-BB5C-4423E8DD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5473"/>
            <a:ext cx="4846320" cy="5585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78ABBF-103A-43AC-9D25-D2670FDA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02435"/>
            <a:ext cx="4944014" cy="5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1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66978" y="906451"/>
                <a:ext cx="8690776" cy="47469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   Suppose that the joint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zh-CN" sz="2400" i="1" dirty="0"/>
                  <a:t> </a:t>
                </a:r>
                <a:r>
                  <a:rPr lang="en-US" altLang="zh-CN" sz="2400" dirty="0"/>
                  <a:t>of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factors as</a:t>
                </a:r>
              </a:p>
              <a:p>
                <a:pPr marL="0" indent="0" algn="ctr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243000" indent="0">
                  <a:buNone/>
                </a:pPr>
                <a:r>
                  <a:rPr lang="en-US" altLang="zh-CN" sz="2400" dirty="0"/>
                  <a:t>for all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</a:t>
                </a:r>
                <a:r>
                  <a:rPr lang="en-US" altLang="zh-CN" sz="2400" dirty="0"/>
                  <a:t>, where </a:t>
                </a:r>
                <a:r>
                  <a:rPr lang="en-US" altLang="zh-CN" sz="2400" i="1" dirty="0"/>
                  <a:t>g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h </a:t>
                </a:r>
                <a:r>
                  <a:rPr lang="en-US" altLang="zh-CN" sz="2400" dirty="0"/>
                  <a:t>are nonnegative functions. Then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are independent. Also,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if either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g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or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h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is a valid PDF</a:t>
                </a:r>
                <a:r>
                  <a:rPr lang="en-US" altLang="zh-CN" sz="2400" dirty="0"/>
                  <a:t>, then the other one is a valid PDF too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and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g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and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h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are the marginal PDFs of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X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and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Y </a:t>
                </a:r>
                <a:r>
                  <a:rPr lang="en-US" altLang="zh-CN" sz="2400" dirty="0"/>
                  <a:t>, respectively. (The analogous result in the discrete case also holds.) </a:t>
                </a:r>
              </a:p>
              <a:p>
                <a:pPr marL="243000" indent="0">
                  <a:buNone/>
                </a:pPr>
                <a:endParaRPr lang="en-US" altLang="zh-CN" sz="1800" dirty="0"/>
              </a:p>
              <a:p>
                <a:pPr marL="243000" indent="0">
                  <a:buNone/>
                </a:pPr>
                <a:br>
                  <a:rPr lang="en-US" altLang="zh-CN" sz="1800" dirty="0"/>
                </a:br>
                <a:br>
                  <a:rPr lang="en-US" altLang="zh-CN" sz="1800" dirty="0"/>
                </a:br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978" y="906451"/>
                <a:ext cx="8690776" cy="4746929"/>
              </a:xfrm>
              <a:blipFill>
                <a:blip r:embed="rId2"/>
                <a:stretch>
                  <a:fillRect t="-1028" r="-1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F8C5A39F-8D42-45C7-BDA2-6CA9E511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6.2 Independent Random Variables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29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CDF’s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7B761F41-3F78-4035-B752-29D9243042BF}"/>
                  </a:ext>
                </a:extLst>
              </p:cNvPr>
              <p:cNvSpPr txBox="1"/>
              <p:nvPr/>
            </p:nvSpPr>
            <p:spPr bwMode="auto">
              <a:xfrm>
                <a:off x="762000" y="967854"/>
                <a:ext cx="5105400" cy="5857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𝑡h𝑒𝑛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7B761F41-3F78-4035-B752-29D924304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967854"/>
                <a:ext cx="5105400" cy="585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6">
                <a:extLst>
                  <a:ext uri="{FF2B5EF4-FFF2-40B4-BE49-F238E27FC236}">
                    <a16:creationId xmlns:a16="http://schemas.microsoft.com/office/drawing/2014/main" id="{1BE1D1CC-0DAC-4C1A-9162-A8BC23337FD0}"/>
                  </a:ext>
                </a:extLst>
              </p:cNvPr>
              <p:cNvSpPr txBox="1"/>
              <p:nvPr/>
            </p:nvSpPr>
            <p:spPr bwMode="auto">
              <a:xfrm>
                <a:off x="893763" y="1733525"/>
                <a:ext cx="4030663" cy="4508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Object 6">
                <a:extLst>
                  <a:ext uri="{FF2B5EF4-FFF2-40B4-BE49-F238E27FC236}">
                    <a16:creationId xmlns:a16="http://schemas.microsoft.com/office/drawing/2014/main" id="{1BE1D1CC-0DAC-4C1A-9162-A8BC23337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3763" y="1733525"/>
                <a:ext cx="4030663" cy="450850"/>
              </a:xfrm>
              <a:prstGeom prst="rect">
                <a:avLst/>
              </a:prstGeom>
              <a:blipFill>
                <a:blip r:embed="rId4"/>
                <a:stretch>
                  <a:fillRect l="-454" b="-2027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7">
                <a:extLst>
                  <a:ext uri="{FF2B5EF4-FFF2-40B4-BE49-F238E27FC236}">
                    <a16:creationId xmlns:a16="http://schemas.microsoft.com/office/drawing/2014/main" id="{9B6AE081-1480-416B-A763-9FB747BECA8B}"/>
                  </a:ext>
                </a:extLst>
              </p:cNvPr>
              <p:cNvSpPr txBox="1"/>
              <p:nvPr/>
            </p:nvSpPr>
            <p:spPr bwMode="auto">
              <a:xfrm>
                <a:off x="1181100" y="2398593"/>
                <a:ext cx="6618288" cy="425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" name="Object 7">
                <a:extLst>
                  <a:ext uri="{FF2B5EF4-FFF2-40B4-BE49-F238E27FC236}">
                    <a16:creationId xmlns:a16="http://schemas.microsoft.com/office/drawing/2014/main" id="{9B6AE081-1480-416B-A763-9FB747BEC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1100" y="2398593"/>
                <a:ext cx="6618288" cy="425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D270AF13-4A1C-4A1C-8C65-78B74A0DE590}"/>
                  </a:ext>
                </a:extLst>
              </p:cNvPr>
              <p:cNvSpPr txBox="1"/>
              <p:nvPr/>
            </p:nvSpPr>
            <p:spPr bwMode="auto">
              <a:xfrm>
                <a:off x="893763" y="2516068"/>
                <a:ext cx="244475" cy="1539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2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D270AF13-4A1C-4A1C-8C65-78B74A0DE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3763" y="2516068"/>
                <a:ext cx="244475" cy="153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 9">
            <a:extLst>
              <a:ext uri="{FF2B5EF4-FFF2-40B4-BE49-F238E27FC236}">
                <a16:creationId xmlns:a16="http://schemas.microsoft.com/office/drawing/2014/main" id="{041599BB-AED2-4764-961B-1202D9265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7675" y="4848106"/>
            <a:ext cx="3313113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Line 10">
            <a:extLst>
              <a:ext uri="{FF2B5EF4-FFF2-40B4-BE49-F238E27FC236}">
                <a16:creationId xmlns:a16="http://schemas.microsoft.com/office/drawing/2014/main" id="{D846A17B-D7FF-419E-9904-330920DCC4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4300" y="2976443"/>
            <a:ext cx="0" cy="2592388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2937E77B-1761-4330-B758-676E26F21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3624143"/>
            <a:ext cx="1511300" cy="57626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Line 12">
            <a:extLst>
              <a:ext uri="{FF2B5EF4-FFF2-40B4-BE49-F238E27FC236}">
                <a16:creationId xmlns:a16="http://schemas.microsoft.com/office/drawing/2014/main" id="{9BC6A472-2509-41E0-9BAB-14471DB320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4200406"/>
            <a:ext cx="0" cy="647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" name="Line 13">
            <a:extLst>
              <a:ext uri="{FF2B5EF4-FFF2-40B4-BE49-F238E27FC236}">
                <a16:creationId xmlns:a16="http://schemas.microsoft.com/office/drawing/2014/main" id="{C7593B1B-B262-474F-8E28-7F46D55D35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5963" y="4200406"/>
            <a:ext cx="0" cy="647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Line 14">
            <a:extLst>
              <a:ext uri="{FF2B5EF4-FFF2-40B4-BE49-F238E27FC236}">
                <a16:creationId xmlns:a16="http://schemas.microsoft.com/office/drawing/2014/main" id="{731DE6DC-2209-4B2C-84A3-9C5B4B60F3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4300" y="4200406"/>
            <a:ext cx="360363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" name="Line 15">
            <a:extLst>
              <a:ext uri="{FF2B5EF4-FFF2-40B4-BE49-F238E27FC236}">
                <a16:creationId xmlns:a16="http://schemas.microsoft.com/office/drawing/2014/main" id="{355A07C2-D997-4A9B-B71C-D130998F30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4300" y="3624143"/>
            <a:ext cx="360363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16">
                <a:extLst>
                  <a:ext uri="{FF2B5EF4-FFF2-40B4-BE49-F238E27FC236}">
                    <a16:creationId xmlns:a16="http://schemas.microsoft.com/office/drawing/2014/main" id="{315D1B38-ABB5-48D7-80AD-0FB53BA94DCD}"/>
                  </a:ext>
                </a:extLst>
              </p:cNvPr>
              <p:cNvSpPr txBox="1"/>
              <p:nvPr/>
            </p:nvSpPr>
            <p:spPr bwMode="auto">
              <a:xfrm>
                <a:off x="4140200" y="4848106"/>
                <a:ext cx="387350" cy="550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1" name="Object 16">
                <a:extLst>
                  <a:ext uri="{FF2B5EF4-FFF2-40B4-BE49-F238E27FC236}">
                    <a16:creationId xmlns:a16="http://schemas.microsoft.com/office/drawing/2014/main" id="{315D1B38-ABB5-48D7-80AD-0FB53BA94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40200" y="4848106"/>
                <a:ext cx="387350" cy="5508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17">
                <a:extLst>
                  <a:ext uri="{FF2B5EF4-FFF2-40B4-BE49-F238E27FC236}">
                    <a16:creationId xmlns:a16="http://schemas.microsoft.com/office/drawing/2014/main" id="{3D62F5C8-98FC-457B-B4A4-908DAB720039}"/>
                  </a:ext>
                </a:extLst>
              </p:cNvPr>
              <p:cNvSpPr txBox="1"/>
              <p:nvPr/>
            </p:nvSpPr>
            <p:spPr bwMode="auto">
              <a:xfrm>
                <a:off x="5580063" y="4848106"/>
                <a:ext cx="419100" cy="550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2" name="Object 17">
                <a:extLst>
                  <a:ext uri="{FF2B5EF4-FFF2-40B4-BE49-F238E27FC236}">
                    <a16:creationId xmlns:a16="http://schemas.microsoft.com/office/drawing/2014/main" id="{3D62F5C8-98FC-457B-B4A4-908DAB72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063" y="4848106"/>
                <a:ext cx="419100" cy="5508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18">
                <a:extLst>
                  <a:ext uri="{FF2B5EF4-FFF2-40B4-BE49-F238E27FC236}">
                    <a16:creationId xmlns:a16="http://schemas.microsoft.com/office/drawing/2014/main" id="{A029A4CD-8B52-425E-B278-579B7F60F1A5}"/>
                  </a:ext>
                </a:extLst>
              </p:cNvPr>
              <p:cNvSpPr txBox="1"/>
              <p:nvPr/>
            </p:nvSpPr>
            <p:spPr bwMode="auto">
              <a:xfrm>
                <a:off x="3419475" y="3840043"/>
                <a:ext cx="419100" cy="5508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3" name="Object 18">
                <a:extLst>
                  <a:ext uri="{FF2B5EF4-FFF2-40B4-BE49-F238E27FC236}">
                    <a16:creationId xmlns:a16="http://schemas.microsoft.com/office/drawing/2014/main" id="{A029A4CD-8B52-425E-B278-579B7F60F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9475" y="3840043"/>
                <a:ext cx="419100" cy="5508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19">
                <a:extLst>
                  <a:ext uri="{FF2B5EF4-FFF2-40B4-BE49-F238E27FC236}">
                    <a16:creationId xmlns:a16="http://schemas.microsoft.com/office/drawing/2014/main" id="{3E9BBA57-225E-456A-AC7E-1CFBE87FEBBF}"/>
                  </a:ext>
                </a:extLst>
              </p:cNvPr>
              <p:cNvSpPr txBox="1"/>
              <p:nvPr/>
            </p:nvSpPr>
            <p:spPr bwMode="auto">
              <a:xfrm>
                <a:off x="3387725" y="3336806"/>
                <a:ext cx="452438" cy="550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4" name="Object 19">
                <a:extLst>
                  <a:ext uri="{FF2B5EF4-FFF2-40B4-BE49-F238E27FC236}">
                    <a16:creationId xmlns:a16="http://schemas.microsoft.com/office/drawing/2014/main" id="{3E9BBA57-225E-456A-AC7E-1CFBE87FE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7725" y="3336806"/>
                <a:ext cx="452438" cy="5508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9">
            <a:extLst>
              <a:ext uri="{FF2B5EF4-FFF2-40B4-BE49-F238E27FC236}">
                <a16:creationId xmlns:a16="http://schemas.microsoft.com/office/drawing/2014/main" id="{F5779A5D-8D81-4226-AA05-3B76E6979479}"/>
              </a:ext>
            </a:extLst>
          </p:cNvPr>
          <p:cNvSpPr txBox="1"/>
          <p:nvPr/>
        </p:nvSpPr>
        <p:spPr>
          <a:xfrm>
            <a:off x="826935" y="5808544"/>
            <a:ext cx="7410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All properties are applicable to discrete and continuous </a:t>
            </a:r>
            <a:r>
              <a:rPr lang="en-US" altLang="zh-CN" sz="2800" b="1" dirty="0" err="1">
                <a:solidFill>
                  <a:srgbClr val="FF0000"/>
                </a:solidFill>
              </a:rPr>
              <a:t>r.v.s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5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Example 6.2a 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3F8EEA-9480-4F63-85D0-6BC481001C70}"/>
              </a:ext>
            </a:extLst>
          </p:cNvPr>
          <p:cNvSpPr txBox="1">
            <a:spLocks/>
          </p:cNvSpPr>
          <p:nvPr/>
        </p:nvSpPr>
        <p:spPr>
          <a:xfrm>
            <a:off x="457200" y="1037127"/>
            <a:ext cx="8217674" cy="606642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1" i="0" u="none" strike="noStrike" baseline="0" dirty="0">
                <a:latin typeface="ArialMT"/>
              </a:rPr>
              <a:t>Are the random variables </a:t>
            </a:r>
            <a:r>
              <a:rPr lang="en-US" altLang="zh-CN" sz="2400" b="1" i="1" u="none" strike="noStrike" baseline="0" dirty="0">
                <a:latin typeface="ArialMT"/>
              </a:rPr>
              <a:t>X</a:t>
            </a:r>
            <a:r>
              <a:rPr lang="en-US" altLang="zh-CN" sz="2400" b="1" i="0" u="none" strike="noStrike" baseline="0" dirty="0">
                <a:latin typeface="ArialMT"/>
              </a:rPr>
              <a:t> and </a:t>
            </a:r>
            <a:r>
              <a:rPr lang="en-US" altLang="zh-CN" sz="2400" b="1" i="1" u="none" strike="noStrike" baseline="0" dirty="0">
                <a:latin typeface="ArialMT"/>
              </a:rPr>
              <a:t>Y</a:t>
            </a:r>
            <a:r>
              <a:rPr lang="en-US" altLang="zh-CN" sz="2400" b="1" i="0" u="none" strike="noStrike" baseline="0" dirty="0">
                <a:latin typeface="ArialMT"/>
              </a:rPr>
              <a:t> are </a:t>
            </a:r>
            <a:r>
              <a:rPr lang="en-US" altLang="zh-CN" sz="2400" b="1" i="1" u="none" strike="noStrike" baseline="0" dirty="0">
                <a:latin typeface="Arial-ItalicMT"/>
              </a:rPr>
              <a:t>independent </a:t>
            </a:r>
            <a:r>
              <a:rPr lang="en-US" altLang="zh-CN" sz="2400" b="1" i="0" u="none" strike="noStrike" baseline="0" dirty="0">
                <a:latin typeface="ArialMT"/>
              </a:rPr>
              <a:t>?</a:t>
            </a:r>
            <a:endParaRPr lang="en-US" altLang="zh-CN" sz="2400" b="1" i="1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3571214-3429-4435-AC28-10C610E10345}"/>
              </a:ext>
            </a:extLst>
          </p:cNvPr>
          <p:cNvSpPr txBox="1"/>
          <p:nvPr/>
        </p:nvSpPr>
        <p:spPr>
          <a:xfrm>
            <a:off x="469126" y="166672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You have </a:t>
            </a:r>
            <a:r>
              <a:rPr lang="en-US" sz="24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3 red balls </a:t>
            </a:r>
            <a:r>
              <a:rPr lang="en-US" sz="2400" dirty="0">
                <a:latin typeface="Franklin Gothic Medium"/>
                <a:cs typeface="Franklin Gothic Medium"/>
              </a:rPr>
              <a:t>and </a:t>
            </a:r>
            <a:r>
              <a:rPr lang="en-US" sz="2400" dirty="0">
                <a:solidFill>
                  <a:schemeClr val="accent6"/>
                </a:solidFill>
                <a:latin typeface="Franklin Gothic Medium"/>
                <a:cs typeface="Franklin Gothic Medium"/>
              </a:rPr>
              <a:t>2 blue balls</a:t>
            </a:r>
            <a:r>
              <a:rPr lang="en-US" sz="2400" dirty="0">
                <a:latin typeface="Franklin Gothic Medium"/>
                <a:cs typeface="Franklin Gothic Medium"/>
              </a:rPr>
              <a:t>. Draw 2 balls at random. Let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Franklin Gothic Medium"/>
                <a:cs typeface="Franklin Gothic Medium"/>
              </a:rPr>
              <a:t> be the number of </a:t>
            </a:r>
            <a:r>
              <a:rPr lang="en-US" sz="2400" dirty="0">
                <a:solidFill>
                  <a:schemeClr val="accent6"/>
                </a:solidFill>
                <a:latin typeface="Franklin Gothic Medium"/>
                <a:cs typeface="Franklin Gothic Medium"/>
              </a:rPr>
              <a:t>blue</a:t>
            </a:r>
            <a:r>
              <a:rPr lang="en-US" sz="2400" dirty="0">
                <a:latin typeface="Franklin Gothic Medium"/>
                <a:cs typeface="Franklin Gothic Medium"/>
              </a:rPr>
              <a:t> balls drawn.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7C440456-A28F-4FA3-BA1B-4F973484DBBB}"/>
              </a:ext>
            </a:extLst>
          </p:cNvPr>
          <p:cNvSpPr txBox="1"/>
          <p:nvPr/>
        </p:nvSpPr>
        <p:spPr>
          <a:xfrm>
            <a:off x="457200" y="2644363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Replace the 2 balls and draw one ball. Let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Franklin Gothic Medium"/>
                <a:cs typeface="Franklin Gothic Medium"/>
              </a:rPr>
              <a:t> be the number of </a:t>
            </a:r>
            <a:r>
              <a:rPr lang="en-US" sz="2400" dirty="0">
                <a:solidFill>
                  <a:schemeClr val="accent6"/>
                </a:solidFill>
                <a:latin typeface="Franklin Gothic Medium"/>
                <a:cs typeface="Franklin Gothic Medium"/>
              </a:rPr>
              <a:t>blue</a:t>
            </a:r>
            <a:r>
              <a:rPr lang="en-US" sz="2400" dirty="0">
                <a:latin typeface="Franklin Gothic Medium"/>
                <a:cs typeface="Franklin Gothic Medium"/>
              </a:rPr>
              <a:t> balls drawn this time.</a:t>
            </a:r>
          </a:p>
        </p:txBody>
      </p:sp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F2E7B80F-C011-454E-81D3-47FB18ED1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021161"/>
              </p:ext>
            </p:extLst>
          </p:nvPr>
        </p:nvGraphicFramePr>
        <p:xfrm>
          <a:off x="3138909" y="4393395"/>
          <a:ext cx="2375487" cy="141605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9/50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18/50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3/50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6/50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12/50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2/50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Group 27">
            <a:extLst>
              <a:ext uri="{FF2B5EF4-FFF2-40B4-BE49-F238E27FC236}">
                <a16:creationId xmlns:a16="http://schemas.microsoft.com/office/drawing/2014/main" id="{C017DFF9-E147-4434-A19B-4939AD41ED94}"/>
              </a:ext>
            </a:extLst>
          </p:cNvPr>
          <p:cNvGrpSpPr/>
          <p:nvPr/>
        </p:nvGrpSpPr>
        <p:grpSpPr>
          <a:xfrm>
            <a:off x="2461454" y="3666289"/>
            <a:ext cx="2813855" cy="2001630"/>
            <a:chOff x="2461454" y="3443653"/>
            <a:chExt cx="2813855" cy="2001630"/>
          </a:xfrm>
        </p:grpSpPr>
        <p:cxnSp>
          <p:nvCxnSpPr>
            <p:cNvPr id="18" name="Straight Connector 9">
              <a:extLst>
                <a:ext uri="{FF2B5EF4-FFF2-40B4-BE49-F238E27FC236}">
                  <a16:creationId xmlns:a16="http://schemas.microsoft.com/office/drawing/2014/main" id="{DDF441C3-EB71-415B-A6F4-4A174DBBE40B}"/>
                </a:ext>
              </a:extLst>
            </p:cNvPr>
            <p:cNvCxnSpPr/>
            <p:nvPr/>
          </p:nvCxnSpPr>
          <p:spPr>
            <a:xfrm flipH="1" flipV="1">
              <a:off x="2669009" y="3700859"/>
              <a:ext cx="469900" cy="469900"/>
            </a:xfrm>
            <a:prstGeom prst="line">
              <a:avLst/>
            </a:prstGeom>
            <a:ln w="12700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B56508DB-B7A7-4A42-A6E0-31DF584627B2}"/>
                </a:ext>
              </a:extLst>
            </p:cNvPr>
            <p:cNvSpPr txBox="1"/>
            <p:nvPr/>
          </p:nvSpPr>
          <p:spPr>
            <a:xfrm>
              <a:off x="3376402" y="3640503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6DCC12B7-9B46-489E-9B88-961B42BEF51E}"/>
                </a:ext>
              </a:extLst>
            </p:cNvPr>
            <p:cNvSpPr txBox="1"/>
            <p:nvPr/>
          </p:nvSpPr>
          <p:spPr>
            <a:xfrm>
              <a:off x="4151268" y="3652289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DD9B27F9-0A22-490F-B191-7CF3FB1506B3}"/>
                </a:ext>
              </a:extLst>
            </p:cNvPr>
            <p:cNvSpPr txBox="1"/>
            <p:nvPr/>
          </p:nvSpPr>
          <p:spPr>
            <a:xfrm>
              <a:off x="4970418" y="3674486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A0141910-B6D4-45D6-AE1A-64E658D2E62F}"/>
                </a:ext>
              </a:extLst>
            </p:cNvPr>
            <p:cNvSpPr txBox="1"/>
            <p:nvPr/>
          </p:nvSpPr>
          <p:spPr>
            <a:xfrm>
              <a:off x="2704192" y="4384426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F2FB42B5-1531-4AB8-B3C3-52F9F12CDABB}"/>
                </a:ext>
              </a:extLst>
            </p:cNvPr>
            <p:cNvSpPr txBox="1"/>
            <p:nvPr/>
          </p:nvSpPr>
          <p:spPr>
            <a:xfrm>
              <a:off x="2704192" y="5045173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380BABF6-B7EB-42F9-931E-42C14C3680F4}"/>
                </a:ext>
              </a:extLst>
            </p:cNvPr>
            <p:cNvSpPr txBox="1"/>
            <p:nvPr/>
          </p:nvSpPr>
          <p:spPr>
            <a:xfrm>
              <a:off x="2846163" y="3443653"/>
              <a:ext cx="485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X</a:t>
              </a: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262F7121-05C8-4AD1-9612-AF3CA4106BF5}"/>
                </a:ext>
              </a:extLst>
            </p:cNvPr>
            <p:cNvSpPr txBox="1"/>
            <p:nvPr/>
          </p:nvSpPr>
          <p:spPr>
            <a:xfrm>
              <a:off x="2461454" y="3840558"/>
              <a:ext cx="456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Y</a:t>
              </a:r>
            </a:p>
          </p:txBody>
        </p:sp>
      </p:grpSp>
      <p:graphicFrame>
        <p:nvGraphicFramePr>
          <p:cNvPr id="26" name="Table 21">
            <a:extLst>
              <a:ext uri="{FF2B5EF4-FFF2-40B4-BE49-F238E27FC236}">
                <a16:creationId xmlns:a16="http://schemas.microsoft.com/office/drawing/2014/main" id="{C1A4A88D-350C-4D47-839E-1951B091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592647"/>
              </p:ext>
            </p:extLst>
          </p:nvPr>
        </p:nvGraphicFramePr>
        <p:xfrm>
          <a:off x="5793209" y="4393395"/>
          <a:ext cx="791829" cy="141605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3/5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2/5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3">
            <a:extLst>
              <a:ext uri="{FF2B5EF4-FFF2-40B4-BE49-F238E27FC236}">
                <a16:creationId xmlns:a16="http://schemas.microsoft.com/office/drawing/2014/main" id="{E97AD93E-4B97-4778-8082-D84CBCC0B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694760"/>
              </p:ext>
            </p:extLst>
          </p:nvPr>
        </p:nvGraphicFramePr>
        <p:xfrm>
          <a:off x="3138909" y="6095195"/>
          <a:ext cx="2375487" cy="70802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3/10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6/10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TextBox 24">
            <a:extLst>
              <a:ext uri="{FF2B5EF4-FFF2-40B4-BE49-F238E27FC236}">
                <a16:creationId xmlns:a16="http://schemas.microsoft.com/office/drawing/2014/main" id="{9A264007-6067-452E-BAB3-4767A63C7B0C}"/>
              </a:ext>
            </a:extLst>
          </p:cNvPr>
          <p:cNvSpPr txBox="1"/>
          <p:nvPr/>
        </p:nvSpPr>
        <p:spPr>
          <a:xfrm>
            <a:off x="2511358" y="6194562"/>
            <a:ext cx="48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X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50CF9522-4BC5-4D7C-91C6-429553714606}"/>
              </a:ext>
            </a:extLst>
          </p:cNvPr>
          <p:cNvSpPr txBox="1"/>
          <p:nvPr/>
        </p:nvSpPr>
        <p:spPr>
          <a:xfrm>
            <a:off x="5997508" y="3712059"/>
            <a:ext cx="456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2305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Example 6.2b 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3F8EEA-9480-4F63-85D0-6BC481001C70}"/>
              </a:ext>
            </a:extLst>
          </p:cNvPr>
          <p:cNvSpPr txBox="1">
            <a:spLocks/>
          </p:cNvSpPr>
          <p:nvPr/>
        </p:nvSpPr>
        <p:spPr>
          <a:xfrm>
            <a:off x="457200" y="1037126"/>
            <a:ext cx="8217674" cy="863235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0" i="0" u="none" strike="noStrike" baseline="0" dirty="0">
                <a:latin typeface="ArialMT"/>
              </a:rPr>
              <a:t>Are the random variables </a:t>
            </a:r>
            <a:r>
              <a:rPr lang="en-US" altLang="zh-CN" sz="2400" b="0" i="1" u="none" strike="noStrike" baseline="0" dirty="0">
                <a:latin typeface="ArialMT"/>
              </a:rPr>
              <a:t>X</a:t>
            </a:r>
            <a:r>
              <a:rPr lang="en-US" altLang="zh-CN" sz="2400" b="0" i="0" u="none" strike="noStrike" baseline="0" dirty="0">
                <a:latin typeface="ArialMT"/>
              </a:rPr>
              <a:t> and </a:t>
            </a:r>
            <a:r>
              <a:rPr lang="en-US" altLang="zh-CN" sz="2400" b="0" i="1" u="none" strike="noStrike" baseline="0" dirty="0">
                <a:latin typeface="ArialMT"/>
              </a:rPr>
              <a:t>Y</a:t>
            </a:r>
            <a:r>
              <a:rPr lang="en-US" altLang="zh-CN" sz="2400" b="0" i="0" u="none" strike="noStrike" baseline="0" dirty="0">
                <a:latin typeface="ArialMT"/>
              </a:rPr>
              <a:t> are </a:t>
            </a:r>
            <a:r>
              <a:rPr lang="en-US" altLang="zh-CN" sz="2400" b="0" i="1" u="none" strike="noStrike" baseline="0" dirty="0">
                <a:latin typeface="Arial-ItalicMT"/>
              </a:rPr>
              <a:t>independent </a:t>
            </a:r>
            <a:r>
              <a:rPr lang="en-US" altLang="zh-CN" sz="2400" b="0" i="0" u="none" strike="noStrike" baseline="0" dirty="0">
                <a:latin typeface="ArialMT"/>
              </a:rPr>
              <a:t>?</a:t>
            </a:r>
            <a:endParaRPr lang="en-US" altLang="zh-CN" sz="2400" i="1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F0A02C17-D178-4820-9D31-09328360E19C}"/>
              </a:ext>
            </a:extLst>
          </p:cNvPr>
          <p:cNvSpPr txBox="1">
            <a:spLocks/>
          </p:cNvSpPr>
          <p:nvPr/>
        </p:nvSpPr>
        <p:spPr>
          <a:xfrm>
            <a:off x="457200" y="1714312"/>
            <a:ext cx="8217674" cy="958651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0" i="0" u="none" strike="noStrike" baseline="0" dirty="0">
                <a:latin typeface="ArialMT"/>
              </a:rPr>
              <a:t>The joint density of and is given by</a:t>
            </a:r>
            <a:endParaRPr lang="en-US" altLang="zh-CN" sz="2400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CC9E7-B4E9-486D-ABC5-2AD660369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15" y="2399201"/>
            <a:ext cx="6491543" cy="9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77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6.3 Common Joint distributions 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3F8EEA-9480-4F63-85D0-6BC481001C70}"/>
              </a:ext>
            </a:extLst>
          </p:cNvPr>
          <p:cNvSpPr txBox="1">
            <a:spLocks/>
          </p:cNvSpPr>
          <p:nvPr/>
        </p:nvSpPr>
        <p:spPr>
          <a:xfrm>
            <a:off x="457200" y="1037126"/>
            <a:ext cx="8217674" cy="2095688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0" i="0" u="none" strike="noStrike" baseline="0" dirty="0">
                <a:latin typeface="ArialMT"/>
              </a:rPr>
              <a:t>1.	2D Uniform distribution</a:t>
            </a:r>
          </a:p>
          <a:p>
            <a:pPr marL="0" indent="0" algn="l">
              <a:buNone/>
            </a:pPr>
            <a:r>
              <a:rPr lang="en-US" altLang="zh-CN" sz="2400" dirty="0">
                <a:latin typeface="ArialMT"/>
              </a:rPr>
              <a:t>2.	</a:t>
            </a:r>
            <a:r>
              <a:rPr lang="en-US" altLang="zh-CN" sz="2400" dirty="0"/>
              <a:t>Bivariate (2D)</a:t>
            </a:r>
            <a:r>
              <a:rPr lang="en-US" altLang="zh-CN" sz="2400" dirty="0">
                <a:latin typeface="ArialMT"/>
              </a:rPr>
              <a:t> Normal distribution</a:t>
            </a:r>
            <a:endParaRPr lang="en-US" altLang="zh-CN" sz="2400" b="0" i="0" u="none" strike="noStrike" baseline="0" dirty="0">
              <a:latin typeface="ArialMT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>
                <a:latin typeface="ArialMT"/>
              </a:rPr>
              <a:t>3.	</a:t>
            </a:r>
            <a:r>
              <a:rPr lang="en-US" altLang="zh-CN" sz="2400" dirty="0"/>
              <a:t>Multinomial distribution</a:t>
            </a:r>
            <a:endParaRPr lang="en-US" altLang="zh-CN" sz="2400" i="1" dirty="0"/>
          </a:p>
          <a:p>
            <a:pPr marL="0" indent="0" algn="l">
              <a:buNone/>
            </a:pPr>
            <a:endParaRPr lang="en-US" altLang="zh-CN" sz="2400" b="0" i="0" u="none" strike="noStrike" baseline="0" dirty="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195572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2D Uniform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3F8EEA-9480-4F63-85D0-6BC481001C70}"/>
              </a:ext>
            </a:extLst>
          </p:cNvPr>
          <p:cNvSpPr txBox="1">
            <a:spLocks/>
          </p:cNvSpPr>
          <p:nvPr/>
        </p:nvSpPr>
        <p:spPr>
          <a:xfrm>
            <a:off x="457200" y="1037126"/>
            <a:ext cx="8217674" cy="606642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0" i="0" u="none" strike="noStrike" baseline="0" dirty="0">
                <a:latin typeface="ArialMT"/>
              </a:rPr>
              <a:t>Definition: </a:t>
            </a:r>
            <a:r>
              <a:rPr lang="en-US" altLang="zh-CN" sz="2400" dirty="0">
                <a:latin typeface="ArialMT"/>
              </a:rPr>
              <a:t>given 2D </a:t>
            </a:r>
            <a:r>
              <a:rPr lang="en-US" altLang="zh-CN" sz="2400" dirty="0" err="1">
                <a:latin typeface="ArialMT"/>
              </a:rPr>
              <a:t>r.v.s</a:t>
            </a:r>
            <a:r>
              <a:rPr lang="en-US" altLang="zh-CN" sz="2400" dirty="0">
                <a:latin typeface="ArialMT"/>
              </a:rPr>
              <a:t>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lang="en-US" altLang="zh-CN" sz="2400" dirty="0">
                <a:latin typeface="ArialMT"/>
              </a:rPr>
              <a:t>), if its joint PDF is: </a:t>
            </a:r>
            <a:endParaRPr lang="en-US" altLang="zh-CN" sz="2400" b="0" i="0" u="none" strike="noStrike" baseline="0" dirty="0">
              <a:latin typeface="Arial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占位符 2">
                <a:extLst>
                  <a:ext uri="{FF2B5EF4-FFF2-40B4-BE49-F238E27FC236}">
                    <a16:creationId xmlns:a16="http://schemas.microsoft.com/office/drawing/2014/main" id="{91E346D2-F234-491D-BBAB-AB3A0556CB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3323126"/>
                <a:ext cx="8217674" cy="1003341"/>
              </a:xfrm>
              <a:prstGeom prst="rect">
                <a:avLst/>
              </a:prstGeom>
            </p:spPr>
            <p:txBody>
              <a:bodyPr/>
              <a:lstStyle>
                <a:lvl1pPr marL="514350" indent="-514350" algn="l" defTabSz="457200" rtl="0" eaLnBrk="1" latinLnBrk="0" hangingPunct="1">
                  <a:spcBef>
                    <a:spcPct val="20000"/>
                  </a:spcBef>
                  <a:buFont typeface="+mj-lt"/>
                  <a:buAutoNum type="arabicPeriod"/>
                  <a:defRPr lang="zh-CN" altLang="en-US" sz="3200" kern="1200" dirty="0" smtClean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j-ea"/>
                    <a:cs typeface="Franklin Gothic Book" panose="020B05030201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lang="zh-CN" altLang="en-US" sz="3200" kern="1200" dirty="0" smtClean="0">
                    <a:solidFill>
                      <a:schemeClr val="tx1"/>
                    </a:solidFill>
                    <a:latin typeface="Franklin Gothic Medium"/>
                    <a:ea typeface="+mj-ea"/>
                    <a:cs typeface="Franklin Gothic Medium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i="0" u="none" strike="noStrike" baseline="0" dirty="0">
                    <a:latin typeface="ArialMT"/>
                  </a:rPr>
                  <a:t>is a region in the plane of </a:t>
                </a:r>
                <a:r>
                  <a:rPr lang="en-US" altLang="zh-CN" sz="2400" b="0" i="0" u="none" strike="noStrike" baseline="0" dirty="0" err="1">
                    <a:latin typeface="ArialMT"/>
                  </a:rPr>
                  <a:t>xoy</a:t>
                </a:r>
                <a:r>
                  <a:rPr lang="en-US" altLang="zh-CN" sz="2400" b="0" i="0" u="none" strike="noStrike" baseline="0" dirty="0">
                    <a:latin typeface="ArialM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CN" sz="2400" b="0" i="0" u="none" strike="noStrike" baseline="0" dirty="0">
                    <a:latin typeface="ArialMT"/>
                  </a:rPr>
                  <a:t> is its area, then, the 2D </a:t>
                </a:r>
                <a:r>
                  <a:rPr lang="en-US" altLang="zh-CN" sz="2400" b="0" i="0" u="none" strike="noStrike" baseline="0" dirty="0" err="1">
                    <a:latin typeface="ArialMT"/>
                  </a:rPr>
                  <a:t>r.v.</a:t>
                </a:r>
                <a:r>
                  <a:rPr lang="en-US" altLang="zh-CN" sz="2400" b="0" i="0" u="none" strike="noStrike" baseline="0" dirty="0">
                    <a:latin typeface="ArialMT"/>
                  </a:rPr>
                  <a:t> </a:t>
                </a:r>
                <a:r>
                  <a:rPr lang="en-US" altLang="zh-CN" sz="2400" dirty="0">
                    <a:latin typeface="ArialMT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Y</a:t>
                </a:r>
                <a:r>
                  <a:rPr lang="en-US" altLang="zh-CN" sz="2400" dirty="0">
                    <a:latin typeface="ArialMT"/>
                  </a:rPr>
                  <a:t>) </a:t>
                </a:r>
                <a:r>
                  <a:rPr lang="en-US" altLang="zh-CN" sz="2400" b="0" i="0" u="none" strike="noStrike" baseline="0" dirty="0">
                    <a:latin typeface="ArialMT"/>
                  </a:rPr>
                  <a:t>distributed as 2D Uniform distribution.</a:t>
                </a:r>
              </a:p>
            </p:txBody>
          </p:sp>
        </mc:Choice>
        <mc:Fallback xmlns="">
          <p:sp>
            <p:nvSpPr>
              <p:cNvPr id="5" name="文本占位符 2">
                <a:extLst>
                  <a:ext uri="{FF2B5EF4-FFF2-40B4-BE49-F238E27FC236}">
                    <a16:creationId xmlns:a16="http://schemas.microsoft.com/office/drawing/2014/main" id="{91E346D2-F234-491D-BBAB-AB3A0556C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23126"/>
                <a:ext cx="8217674" cy="1003341"/>
              </a:xfrm>
              <a:prstGeom prst="rect">
                <a:avLst/>
              </a:prstGeom>
              <a:blipFill>
                <a:blip r:embed="rId2"/>
                <a:stretch>
                  <a:fillRect l="-1113" t="-4242" r="-2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D9CDC8C3-D59F-44E7-BAB4-FFFD9825590F}"/>
                  </a:ext>
                </a:extLst>
              </p:cNvPr>
              <p:cNvSpPr txBox="1"/>
              <p:nvPr/>
            </p:nvSpPr>
            <p:spPr bwMode="auto">
              <a:xfrm>
                <a:off x="1277938" y="1717675"/>
                <a:ext cx="5221287" cy="15319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，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)∈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，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D9CDC8C3-D59F-44E7-BAB4-FFFD98255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7938" y="1717675"/>
                <a:ext cx="5221287" cy="1531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600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-1" r="51734" b="4815"/>
          <a:stretch/>
        </p:blipFill>
        <p:spPr>
          <a:xfrm>
            <a:off x="693794" y="3526119"/>
            <a:ext cx="3601527" cy="240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uniform random variables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be independent </a:t>
            </a:r>
            <a:r>
              <a:rPr lang="en-US" sz="2800" dirty="0">
                <a:latin typeface="Garamond"/>
                <a:cs typeface="Garamond"/>
              </a:rPr>
              <a:t>Uniform(0, 1)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372" y="2043090"/>
            <a:ext cx="3380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=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03033" y="3757698"/>
            <a:ext cx="3053710" cy="865207"/>
            <a:chOff x="471164" y="1918029"/>
            <a:chExt cx="3053710" cy="865207"/>
          </a:xfrm>
        </p:grpSpPr>
        <p:sp>
          <p:nvSpPr>
            <p:cNvPr id="9" name="TextBox 8"/>
            <p:cNvSpPr txBox="1"/>
            <p:nvPr/>
          </p:nvSpPr>
          <p:spPr>
            <a:xfrm>
              <a:off x="471164" y="2107109"/>
              <a:ext cx="1083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latin typeface="Garamond"/>
                  <a:cs typeface="Garamond"/>
                </a:rPr>
                <a:t>f</a:t>
              </a:r>
              <a:r>
                <a:rPr lang="en-US" sz="2400" i="1" baseline="-25000" dirty="0" err="1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14946" y="2321571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30267" y="1926264"/>
              <a:ext cx="15946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</a:t>
              </a:r>
              <a:r>
                <a:rPr lang="en-US" sz="2400" dirty="0">
                  <a:latin typeface="Garamond"/>
                  <a:cs typeface="Garamond"/>
                </a:rPr>
                <a:t> 0 &lt; </a:t>
              </a:r>
              <a:r>
                <a:rPr lang="en-US" sz="2400" i="1" dirty="0">
                  <a:latin typeface="Garamond"/>
                  <a:cs typeface="Garamond"/>
                </a:rPr>
                <a:t>x &lt; </a:t>
              </a:r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20381" y="1918029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3" name="Left Brace 12"/>
            <p:cNvSpPr/>
            <p:nvPr/>
          </p:nvSpPr>
          <p:spPr>
            <a:xfrm>
              <a:off x="1474331" y="2005330"/>
              <a:ext cx="190500" cy="725081"/>
            </a:xfrm>
            <a:prstGeom prst="leftBrace">
              <a:avLst>
                <a:gd name="adj1" fmla="val 41666"/>
                <a:gd name="adj2" fmla="val 50000"/>
              </a:avLst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31182" y="2318497"/>
              <a:ext cx="861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 not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36790" y="1856391"/>
            <a:ext cx="2309027" cy="896957"/>
            <a:chOff x="4743206" y="1907193"/>
            <a:chExt cx="2309027" cy="896957"/>
          </a:xfrm>
        </p:grpSpPr>
        <p:sp>
          <p:nvSpPr>
            <p:cNvPr id="15" name="TextBox 14"/>
            <p:cNvSpPr txBox="1"/>
            <p:nvPr/>
          </p:nvSpPr>
          <p:spPr>
            <a:xfrm>
              <a:off x="4883821" y="2342485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99142" y="1915428"/>
              <a:ext cx="1853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 </a:t>
              </a:r>
              <a:r>
                <a:rPr lang="en-US" sz="2400" dirty="0">
                  <a:latin typeface="Garamond"/>
                  <a:cs typeface="Garamond"/>
                </a:rPr>
                <a:t>0 &lt; 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 &lt; </a:t>
              </a:r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89256" y="1907193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8" name="Left Brace 17"/>
            <p:cNvSpPr/>
            <p:nvPr/>
          </p:nvSpPr>
          <p:spPr>
            <a:xfrm>
              <a:off x="4743206" y="2026244"/>
              <a:ext cx="190500" cy="725081"/>
            </a:xfrm>
            <a:prstGeom prst="leftBrace">
              <a:avLst>
                <a:gd name="adj1" fmla="val 41666"/>
                <a:gd name="adj2" fmla="val 50000"/>
              </a:avLst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0057" y="2339411"/>
              <a:ext cx="861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 not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79910" y="4858133"/>
            <a:ext cx="3053710" cy="865207"/>
            <a:chOff x="471164" y="1918029"/>
            <a:chExt cx="3053710" cy="865207"/>
          </a:xfrm>
        </p:grpSpPr>
        <p:sp>
          <p:nvSpPr>
            <p:cNvPr id="21" name="TextBox 20"/>
            <p:cNvSpPr txBox="1"/>
            <p:nvPr/>
          </p:nvSpPr>
          <p:spPr>
            <a:xfrm>
              <a:off x="471164" y="2107109"/>
              <a:ext cx="10128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latin typeface="Garamond"/>
                  <a:cs typeface="Garamond"/>
                </a:rPr>
                <a:t>f</a:t>
              </a:r>
              <a:r>
                <a:rPr lang="en-US" sz="2400" i="1" baseline="-25000" dirty="0" err="1">
                  <a:latin typeface="Garamond"/>
                  <a:cs typeface="Garamond"/>
                </a:rPr>
                <a:t>Y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y</a:t>
              </a:r>
              <a:r>
                <a:rPr lang="en-US" sz="24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14946" y="2321571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30267" y="1926264"/>
              <a:ext cx="15946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</a:t>
              </a:r>
              <a:r>
                <a:rPr lang="en-US" sz="2400" dirty="0">
                  <a:latin typeface="Garamond"/>
                  <a:cs typeface="Garamond"/>
                </a:rPr>
                <a:t> 0 &lt; </a:t>
              </a:r>
              <a:r>
                <a:rPr lang="en-US" sz="2400" i="1" dirty="0">
                  <a:latin typeface="Garamond"/>
                  <a:cs typeface="Garamond"/>
                </a:rPr>
                <a:t>y &lt; </a:t>
              </a:r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0381" y="1918029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25" name="Left Brace 24"/>
            <p:cNvSpPr/>
            <p:nvPr/>
          </p:nvSpPr>
          <p:spPr>
            <a:xfrm>
              <a:off x="1474331" y="2005330"/>
              <a:ext cx="190500" cy="725081"/>
            </a:xfrm>
            <a:prstGeom prst="leftBrace">
              <a:avLst>
                <a:gd name="adj1" fmla="val 41666"/>
                <a:gd name="adj2" fmla="val 50000"/>
              </a:avLst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31182" y="2318497"/>
              <a:ext cx="861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 not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723103" y="2980044"/>
            <a:ext cx="3845428" cy="3279574"/>
            <a:chOff x="4723103" y="2980044"/>
            <a:chExt cx="3845428" cy="3279574"/>
          </a:xfrm>
        </p:grpSpPr>
        <p:pic>
          <p:nvPicPr>
            <p:cNvPr id="7" name="Picture 6" descr="uniformpdf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4" t="13606" r="11432" b="8839"/>
            <a:stretch/>
          </p:blipFill>
          <p:spPr>
            <a:xfrm>
              <a:off x="4723103" y="2980044"/>
              <a:ext cx="3845428" cy="3279574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6944283" y="3383334"/>
              <a:ext cx="11806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err="1">
                  <a:latin typeface="Garamond"/>
                  <a:cs typeface="Garamond"/>
                </a:rPr>
                <a:t>f</a:t>
              </a:r>
              <a:r>
                <a:rPr lang="en-US" sz="2400" i="1" baseline="-25000" dirty="0" err="1">
                  <a:latin typeface="Garamond"/>
                  <a:cs typeface="Garamond"/>
                </a:rPr>
                <a:t>XY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1260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Example 6.3a </a:t>
            </a:r>
            <a:r>
              <a:rPr lang="en-US" dirty="0"/>
              <a:t>Meeting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Alice and Bob arrive in </a:t>
            </a:r>
            <a:r>
              <a:rPr lang="en-US" altLang="zh-CN" sz="2800" dirty="0">
                <a:latin typeface="Franklin Gothic Medium"/>
                <a:cs typeface="Franklin Gothic Medium"/>
              </a:rPr>
              <a:t>Airport</a:t>
            </a:r>
            <a:r>
              <a:rPr lang="en-US" sz="2800" dirty="0">
                <a:latin typeface="Franklin Gothic Medium"/>
                <a:cs typeface="Franklin Gothic Medium"/>
              </a:rPr>
              <a:t> between 12 and 1pm. How likely arrive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within 15 minutes</a:t>
            </a:r>
            <a:r>
              <a:rPr lang="en-US" sz="2800" dirty="0">
                <a:latin typeface="Franklin Gothic Medium"/>
                <a:cs typeface="Franklin Gothic Medium"/>
              </a:rPr>
              <a:t> of one another?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545091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23724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Arrival times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are independent </a:t>
            </a:r>
            <a:r>
              <a:rPr lang="en-US" sz="2800" dirty="0">
                <a:latin typeface="Garamond"/>
                <a:cs typeface="Garamond"/>
              </a:rPr>
              <a:t>Uniform(0, 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91286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: </a:t>
            </a:r>
            <a:r>
              <a:rPr lang="en-US" sz="2800" dirty="0">
                <a:latin typeface="Garamond"/>
                <a:cs typeface="Garamond"/>
              </a:rPr>
              <a:t>|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–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| ≤ 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1450" y="4709564"/>
            <a:ext cx="3664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) = ∫∫</a:t>
            </a:r>
            <a:r>
              <a:rPr lang="en-US" sz="2800" i="1" baseline="-25000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i="1" baseline="-250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i="1" dirty="0" err="1">
                <a:latin typeface="Garamond"/>
                <a:cs typeface="Garamond"/>
              </a:rPr>
              <a:t>dxdy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50364" y="5369448"/>
            <a:ext cx="1962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 ∫∫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1 </a:t>
            </a:r>
            <a:r>
              <a:rPr lang="en-US" sz="2800" i="1" dirty="0" err="1">
                <a:solidFill>
                  <a:prstClr val="black"/>
                </a:solidFill>
                <a:latin typeface="Garamond"/>
                <a:cs typeface="Garamond"/>
              </a:rPr>
              <a:t>dxdy</a:t>
            </a:r>
            <a:endParaRPr lang="en-US" sz="2800" i="1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56714" y="6010798"/>
            <a:ext cx="2935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area(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in [0, 1]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2</a:t>
            </a:r>
            <a:endParaRPr lang="en-US" sz="2800" i="1" baseline="300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72250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4692650" y="1517650"/>
            <a:ext cx="3219450" cy="3219450"/>
          </a:xfrm>
          <a:custGeom>
            <a:avLst/>
            <a:gdLst>
              <a:gd name="connsiteX0" fmla="*/ 0 w 3219450"/>
              <a:gd name="connsiteY0" fmla="*/ 2292350 h 3219450"/>
              <a:gd name="connsiteX1" fmla="*/ 2292350 w 3219450"/>
              <a:gd name="connsiteY1" fmla="*/ 0 h 3219450"/>
              <a:gd name="connsiteX2" fmla="*/ 3219450 w 3219450"/>
              <a:gd name="connsiteY2" fmla="*/ 0 h 3219450"/>
              <a:gd name="connsiteX3" fmla="*/ 3219450 w 3219450"/>
              <a:gd name="connsiteY3" fmla="*/ 933450 h 3219450"/>
              <a:gd name="connsiteX4" fmla="*/ 914400 w 3219450"/>
              <a:gd name="connsiteY4" fmla="*/ 3219450 h 3219450"/>
              <a:gd name="connsiteX5" fmla="*/ 12700 w 3219450"/>
              <a:gd name="connsiteY5" fmla="*/ 3219450 h 3219450"/>
              <a:gd name="connsiteX6" fmla="*/ 0 w 3219450"/>
              <a:gd name="connsiteY6" fmla="*/ 229235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9450" h="3219450">
                <a:moveTo>
                  <a:pt x="0" y="2292350"/>
                </a:moveTo>
                <a:lnTo>
                  <a:pt x="2292350" y="0"/>
                </a:lnTo>
                <a:lnTo>
                  <a:pt x="3219450" y="0"/>
                </a:lnTo>
                <a:lnTo>
                  <a:pt x="3219450" y="933450"/>
                </a:lnTo>
                <a:lnTo>
                  <a:pt x="914400" y="3219450"/>
                </a:lnTo>
                <a:lnTo>
                  <a:pt x="12700" y="3219450"/>
                </a:lnTo>
                <a:lnTo>
                  <a:pt x="0" y="22923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53860"/>
            <a:ext cx="360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Franklin Gothic Medium"/>
                <a:cs typeface="Franklin Gothic Medium"/>
              </a:rPr>
              <a:t>: </a:t>
            </a:r>
            <a:r>
              <a:rPr lang="en-US" sz="2800" dirty="0">
                <a:latin typeface="Garamond"/>
                <a:cs typeface="Garamond"/>
              </a:rPr>
              <a:t>|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–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| ≤ ¼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692650" y="1517650"/>
            <a:ext cx="2292350" cy="2292350"/>
            <a:chOff x="4692650" y="1517650"/>
            <a:chExt cx="2292350" cy="229235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4692650" y="1517650"/>
              <a:ext cx="2292350" cy="229235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 rot="18955394">
              <a:off x="5096955" y="2295495"/>
              <a:ext cx="13027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r>
                <a:rPr lang="en-US" sz="2000" dirty="0">
                  <a:solidFill>
                    <a:prstClr val="black"/>
                  </a:solidFill>
                  <a:latin typeface="Garamond"/>
                  <a:cs typeface="Garamond"/>
                </a:rPr>
                <a:t> = </a:t>
              </a:r>
              <a:r>
                <a:rPr lang="en-US" sz="20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000" dirty="0">
                  <a:solidFill>
                    <a:prstClr val="black"/>
                  </a:solidFill>
                  <a:latin typeface="Garamond"/>
                  <a:cs typeface="Garamond"/>
                </a:rPr>
                <a:t> + ¼</a:t>
              </a:r>
              <a:r>
                <a:rPr lang="en-US" sz="2000" i="1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  <a:endParaRPr lang="en-US" sz="20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13400" y="2438400"/>
            <a:ext cx="2292350" cy="2292350"/>
            <a:chOff x="5613400" y="2438400"/>
            <a:chExt cx="2292350" cy="2292350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5613400" y="2438400"/>
              <a:ext cx="2292350" cy="229235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 rot="18904318">
              <a:off x="6049480" y="320878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r>
                <a:rPr lang="en-US" sz="2000" dirty="0">
                  <a:solidFill>
                    <a:prstClr val="black"/>
                  </a:solidFill>
                  <a:latin typeface="Garamond"/>
                  <a:cs typeface="Garamond"/>
                </a:rPr>
                <a:t> = </a:t>
              </a:r>
              <a:r>
                <a:rPr lang="en-US" sz="20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0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  <a:r>
                <a:rPr lang="en-US" sz="2000" dirty="0">
                  <a:latin typeface="Garamond"/>
                  <a:cs typeface="Garamond"/>
                </a:rPr>
                <a:t>–</a:t>
              </a:r>
              <a:r>
                <a:rPr lang="en-US" sz="2000" dirty="0">
                  <a:solidFill>
                    <a:prstClr val="black"/>
                  </a:solidFill>
                  <a:latin typeface="Garamond"/>
                  <a:cs typeface="Garamond"/>
                </a:rPr>
                <a:t> ¼</a:t>
              </a:r>
              <a:endParaRPr lang="en-US" sz="20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2659390"/>
            <a:ext cx="2286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area(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0430" y="3245822"/>
            <a:ext cx="1934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1 – (3/4)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2</a:t>
            </a:r>
            <a:endParaRPr lang="en-US" baseline="30000" dirty="0"/>
          </a:p>
        </p:txBody>
      </p:sp>
      <p:sp>
        <p:nvSpPr>
          <p:cNvPr id="17" name="Rectangle 16"/>
          <p:cNvSpPr/>
          <p:nvPr/>
        </p:nvSpPr>
        <p:spPr>
          <a:xfrm>
            <a:off x="1180430" y="3827502"/>
            <a:ext cx="1198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7/16</a:t>
            </a:r>
            <a:endParaRPr lang="en-US" baseline="30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51771" y="1286817"/>
            <a:ext cx="3818447" cy="3854796"/>
            <a:chOff x="4251771" y="1286817"/>
            <a:chExt cx="3818447" cy="3854796"/>
          </a:xfrm>
        </p:grpSpPr>
        <p:sp>
          <p:nvSpPr>
            <p:cNvPr id="6" name="Rectangle 5"/>
            <p:cNvSpPr/>
            <p:nvPr/>
          </p:nvSpPr>
          <p:spPr>
            <a:xfrm>
              <a:off x="4692650" y="1517650"/>
              <a:ext cx="3213100" cy="3213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44071" y="4665017"/>
              <a:ext cx="3677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51771" y="2824777"/>
              <a:ext cx="3642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40244" y="4679948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1282" y="4665017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87037" y="1286817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87037" y="4434184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25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Example 6.3b 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3F8EEA-9480-4F63-85D0-6BC481001C70}"/>
              </a:ext>
            </a:extLst>
          </p:cNvPr>
          <p:cNvSpPr txBox="1">
            <a:spLocks/>
          </p:cNvSpPr>
          <p:nvPr/>
        </p:nvSpPr>
        <p:spPr>
          <a:xfrm>
            <a:off x="463163" y="939580"/>
            <a:ext cx="8217674" cy="3556220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ArialMT"/>
              </a:rPr>
              <a:t>Consider a circle of radius R and suppose that a point within the circle is randomly chosen in such a manner that all regions within the circle of equal area are equally likely to contain the point. If we let the center of the circle denote the origin and define X and Y to be the coordinates of the point, then, since (</a:t>
            </a:r>
            <a:r>
              <a:rPr lang="en-US" altLang="zh-CN" sz="2400" b="0" i="1" u="none" strike="noStrike" baseline="0" dirty="0">
                <a:solidFill>
                  <a:srgbClr val="000000"/>
                </a:solidFill>
                <a:latin typeface="ArialMT"/>
              </a:rPr>
              <a:t>X,Y 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ArialMT"/>
              </a:rPr>
              <a:t>) is equally likely to be near each point in the circle, it follows that the joint density function of and is given by</a:t>
            </a:r>
            <a:r>
              <a:rPr lang="en-US" altLang="zh-CN" sz="2400" b="0" i="0" u="none" strike="noStrike" baseline="0" dirty="0">
                <a:latin typeface="ArialMT"/>
              </a:rPr>
              <a:t>.</a:t>
            </a:r>
            <a:endParaRPr lang="en-US" altLang="zh-CN" sz="2400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B7E8E8-206E-4E98-861A-4320F53B7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71" y="4161896"/>
            <a:ext cx="4149196" cy="10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679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Example 6.3b 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799C63-5D42-4A84-953C-3E24B585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13" y="3175570"/>
            <a:ext cx="3642254" cy="3636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9B486C-EB06-47DD-89F6-83F7CC06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4" y="1108212"/>
            <a:ext cx="8475134" cy="18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95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Example 6.3b 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9B486C-EB06-47DD-89F6-83F7CC06C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108212"/>
            <a:ext cx="8475134" cy="18404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60CD7D-DCA2-460A-B9B9-2F53B6BB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3" y="3237670"/>
            <a:ext cx="6535399" cy="11753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9D7EFE-07E4-4466-9FEC-89B4E6717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121" y="4702005"/>
            <a:ext cx="2400300" cy="990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37EEC3-B05C-4DB7-BF45-124AAF39D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942" y="5981637"/>
            <a:ext cx="12763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Joint CDF’s properties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1BFE83-27D8-4F7D-93AD-A80380EB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50580"/>
            <a:ext cx="8210550" cy="485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90D008-783E-47BD-81F9-18A60090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100056"/>
            <a:ext cx="4048785" cy="29172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BADCC9-1E22-43DC-B5F6-4A1E9176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507" y="2163667"/>
            <a:ext cx="2732842" cy="137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Example 6.3b 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9B486C-EB06-47DD-89F6-83F7CC06C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9" y="933286"/>
            <a:ext cx="8475134" cy="18404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CD0211-AD2A-4CF0-B30B-4235F840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7" y="3037273"/>
            <a:ext cx="82962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Example 6.3b 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9B486C-EB06-47DD-89F6-83F7CC06C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9" y="933286"/>
            <a:ext cx="8475134" cy="18404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052370-87C7-4A90-BA62-DEAC3F83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331" y="2821418"/>
            <a:ext cx="3176377" cy="40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Example 6.3b 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9B486C-EB06-47DD-89F6-83F7CC06C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9" y="933286"/>
            <a:ext cx="8475134" cy="18404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C69585-D0F6-4E37-8255-1260D0237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52" y="3052762"/>
            <a:ext cx="3200400" cy="752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D6947E-45A4-4690-8FFD-3BD852A2D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27" y="4266207"/>
            <a:ext cx="34480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8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1-s2.0-S0891061800000740-g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8" y="1947975"/>
            <a:ext cx="3708398" cy="3378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Buffon’s needle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337723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2624654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3911585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5190047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0" y="6468506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00" y="1404611"/>
            <a:ext cx="8229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 needle of length </a:t>
            </a:r>
            <a:r>
              <a:rPr lang="en-US" sz="3200" i="1" dirty="0">
                <a:latin typeface="Garamond"/>
                <a:cs typeface="Garamond"/>
              </a:rPr>
              <a:t>l</a:t>
            </a:r>
            <a:r>
              <a:rPr lang="en-US" sz="3200" dirty="0">
                <a:latin typeface="Franklin Gothic Medium"/>
                <a:cs typeface="Franklin Gothic Medium"/>
              </a:rPr>
              <a:t> is randomly dropped on a ruled sheet. </a:t>
            </a:r>
            <a:endParaRPr lang="en-US" sz="3200" i="1" dirty="0">
              <a:latin typeface="Garamond"/>
              <a:cs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274729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 that the needle hits one of the lines?</a:t>
            </a:r>
            <a:endParaRPr lang="en-US" sz="3200" i="1" dirty="0">
              <a:latin typeface="Garamond"/>
              <a:cs typeface="Garamond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0" y="50793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590800" y="3582496"/>
            <a:ext cx="601133" cy="126153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5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51400" y="1573826"/>
            <a:ext cx="3335867" cy="2049895"/>
            <a:chOff x="4851400" y="1573826"/>
            <a:chExt cx="3335867" cy="204989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851400" y="1573826"/>
              <a:ext cx="3335867" cy="0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851400" y="3623721"/>
              <a:ext cx="3335867" cy="0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858694" y="1573826"/>
              <a:ext cx="0" cy="2049895"/>
            </a:xfrm>
            <a:prstGeom prst="straightConnector1">
              <a:avLst/>
            </a:prstGeom>
            <a:ln w="3175" cmpd="sng">
              <a:solidFill>
                <a:schemeClr val="bg1">
                  <a:lumMod val="6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694226" y="2329159"/>
              <a:ext cx="328936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Buffon’s needle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498113" y="1444508"/>
            <a:ext cx="1588335" cy="161726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5046192" y="1573826"/>
            <a:ext cx="2040256" cy="774346"/>
            <a:chOff x="5046192" y="1573826"/>
            <a:chExt cx="2040256" cy="774346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5484393" y="2303521"/>
              <a:ext cx="1602055" cy="1"/>
            </a:xfrm>
            <a:prstGeom prst="straightConnector1">
              <a:avLst/>
            </a:prstGeom>
            <a:ln w="3175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6197251" y="2253143"/>
              <a:ext cx="95029" cy="95029"/>
            </a:xfrm>
            <a:prstGeom prst="ellipse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492860" y="1573826"/>
              <a:ext cx="0" cy="721652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6192" y="1670626"/>
              <a:ext cx="485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i="1" dirty="0">
                  <a:latin typeface="Garamond"/>
                  <a:cs typeface="Garamond"/>
                </a:rPr>
                <a:t>X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91193" y="1787809"/>
            <a:ext cx="1452798" cy="1012115"/>
            <a:chOff x="5691193" y="1787809"/>
            <a:chExt cx="1452798" cy="1012115"/>
          </a:xfrm>
        </p:grpSpPr>
        <p:sp>
          <p:nvSpPr>
            <p:cNvPr id="30" name="Arc 29"/>
            <p:cNvSpPr/>
            <p:nvPr/>
          </p:nvSpPr>
          <p:spPr>
            <a:xfrm>
              <a:off x="5691193" y="1787809"/>
              <a:ext cx="1012115" cy="1012115"/>
            </a:xfrm>
            <a:prstGeom prst="arc">
              <a:avLst>
                <a:gd name="adj1" fmla="val 19184655"/>
                <a:gd name="adj2" fmla="val 21568942"/>
              </a:avLst>
            </a:prstGeom>
            <a:ln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13418" y="1804743"/>
              <a:ext cx="530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i="1" dirty="0">
                  <a:latin typeface="Symbol" charset="2"/>
                  <a:cs typeface="Symbol" charset="2"/>
                </a:rPr>
                <a:t>Q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57200" y="4048397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00" y="1298457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lines are 1 unit apart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" y="1988552"/>
            <a:ext cx="414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distance</a:t>
            </a:r>
            <a:r>
              <a:rPr lang="en-US" sz="2800" dirty="0">
                <a:latin typeface="Franklin Gothic Medium"/>
                <a:cs typeface="Franklin Gothic Medium"/>
              </a:rPr>
              <a:t> from midpoint to nearest line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7200" y="3112329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Symbol" charset="2"/>
                <a:cs typeface="Symbol" charset="2"/>
              </a:rPr>
              <a:t>Q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angle</a:t>
            </a:r>
            <a:r>
              <a:rPr lang="en-US" sz="2800" dirty="0">
                <a:latin typeface="Franklin Gothic Medium"/>
                <a:cs typeface="Franklin Gothic Medium"/>
              </a:rPr>
              <a:t> with horizontal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57200" y="4789903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latin typeface="Garamond"/>
                <a:cs typeface="Garamond"/>
              </a:rPr>
              <a:t>Uniform(0, ½)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95790" y="4789903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Symbol" charset="2"/>
                <a:cs typeface="Symbol" charset="2"/>
              </a:rPr>
              <a:t>Q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latin typeface="Garamond"/>
                <a:cs typeface="Garamond"/>
              </a:rPr>
              <a:t>Uniform(0, </a:t>
            </a:r>
            <a:r>
              <a:rPr lang="en-US" sz="2800" dirty="0">
                <a:latin typeface="Symbol" charset="2"/>
                <a:cs typeface="Symbol" charset="2"/>
              </a:rPr>
              <a:t>p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7200" y="5527618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Symbol" charset="2"/>
                <a:cs typeface="Symbol" charset="2"/>
              </a:rPr>
              <a:t>Q</a:t>
            </a:r>
            <a:r>
              <a:rPr lang="en-US" sz="2800" dirty="0">
                <a:latin typeface="Franklin Gothic Medium"/>
                <a:cs typeface="Franklin Gothic Medium"/>
              </a:rPr>
              <a:t> are independent</a:t>
            </a:r>
          </a:p>
        </p:txBody>
      </p:sp>
    </p:spTree>
    <p:extLst>
      <p:ext uri="{BB962C8B-B14F-4D97-AF65-F5344CB8AC3E}">
        <p14:creationId xmlns:p14="http://schemas.microsoft.com/office/powerpoint/2010/main" val="331301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9" grpId="0"/>
      <p:bldP spid="50" grpId="0"/>
      <p:bldP spid="51" grpId="0"/>
      <p:bldP spid="5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851400" y="1404486"/>
            <a:ext cx="3335867" cy="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Buffon’s needle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851400" y="3454381"/>
            <a:ext cx="3335867" cy="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498113" y="1275168"/>
            <a:ext cx="1588335" cy="161726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197251" y="2083803"/>
            <a:ext cx="95029" cy="95029"/>
          </a:xfrm>
          <a:prstGeom prst="ellipse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92860" y="1404486"/>
            <a:ext cx="0" cy="72165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46192" y="1501286"/>
            <a:ext cx="48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X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58694" y="1404486"/>
            <a:ext cx="0" cy="2049895"/>
          </a:xfrm>
          <a:prstGeom prst="straightConnector1">
            <a:avLst/>
          </a:prstGeom>
          <a:ln w="3175" cmpd="sng">
            <a:solidFill>
              <a:schemeClr val="bg1">
                <a:lumMod val="6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4226" y="2159819"/>
            <a:ext cx="328936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aramond"/>
                <a:cs typeface="Garamond"/>
              </a:rPr>
              <a:t>1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5904517" y="965193"/>
            <a:ext cx="869548" cy="904679"/>
          </a:xfrm>
          <a:prstGeom prst="straightConnector1">
            <a:avLst/>
          </a:prstGeom>
          <a:ln w="3175" cmpd="sng">
            <a:solidFill>
              <a:schemeClr val="bg1">
                <a:lumMod val="6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63880" y="1171481"/>
            <a:ext cx="566472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Garamond"/>
                <a:cs typeface="Garamond"/>
              </a:rPr>
              <a:t>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aramond"/>
                <a:cs typeface="Garamond"/>
              </a:rPr>
              <a:t>/2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7200" y="1372057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1971418"/>
            <a:ext cx="3560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i="1" baseline="-25000" dirty="0" err="1">
                <a:latin typeface="Symbol" charset="2"/>
                <a:cs typeface="Symbol" charset="2"/>
              </a:rPr>
              <a:t>Q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Symbol" charset="2"/>
                <a:cs typeface="Symbol" charset="2"/>
              </a:rPr>
              <a:t>q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Symbol" charset="2"/>
                <a:cs typeface="Symbol" charset="2"/>
              </a:rPr>
              <a:t>Q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Symbol" charset="2"/>
                <a:cs typeface="Symbol" charset="2"/>
              </a:rPr>
              <a:t>q</a:t>
            </a:r>
            <a:r>
              <a:rPr lang="en-US" sz="2800" dirty="0">
                <a:latin typeface="Garamond"/>
                <a:cs typeface="Garamond"/>
              </a:rPr>
              <a:t>) = 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0204" y="1973874"/>
            <a:ext cx="729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2/</a:t>
            </a:r>
            <a:r>
              <a:rPr lang="en-US" sz="2800" dirty="0">
                <a:solidFill>
                  <a:prstClr val="black"/>
                </a:solidFill>
                <a:latin typeface="Symbol" charset="2"/>
                <a:cs typeface="Symbol" charset="2"/>
              </a:rPr>
              <a:t>p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57199" y="2694783"/>
            <a:ext cx="439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for </a:t>
            </a:r>
            <a:r>
              <a:rPr lang="en-US" sz="2400" dirty="0">
                <a:latin typeface="Garamond"/>
                <a:cs typeface="Garamond"/>
              </a:rPr>
              <a:t>0 &lt;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&lt; ½</a:t>
            </a:r>
            <a:r>
              <a:rPr lang="en-US" sz="2400" dirty="0">
                <a:latin typeface="Franklin Gothic Medium"/>
                <a:cs typeface="Franklin Gothic Medium"/>
              </a:rPr>
              <a:t>, </a:t>
            </a:r>
            <a:r>
              <a:rPr lang="en-US" sz="2400" dirty="0">
                <a:latin typeface="Garamond"/>
                <a:cs typeface="Garamond"/>
              </a:rPr>
              <a:t>0</a:t>
            </a:r>
            <a:r>
              <a:rPr lang="en-US" sz="2400" i="1" dirty="0">
                <a:latin typeface="Garamond"/>
                <a:cs typeface="Garamond"/>
              </a:rPr>
              <a:t> &lt; </a:t>
            </a:r>
            <a:r>
              <a:rPr lang="en-US" sz="2400" i="1" dirty="0">
                <a:latin typeface="Symbol" charset="2"/>
                <a:cs typeface="Symbol" charset="2"/>
              </a:rPr>
              <a:t>Q</a:t>
            </a:r>
            <a:r>
              <a:rPr lang="en-US" sz="2400" dirty="0">
                <a:latin typeface="Garamond"/>
                <a:cs typeface="Garamond"/>
              </a:rPr>
              <a:t> &lt;  </a:t>
            </a:r>
            <a:r>
              <a:rPr lang="en-US" sz="2400" dirty="0">
                <a:latin typeface="Symbol" charset="2"/>
                <a:cs typeface="Symbol" charset="2"/>
              </a:rPr>
              <a:t>p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4269053"/>
            <a:ext cx="4140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event </a:t>
            </a:r>
            <a:r>
              <a:rPr lang="en-US" sz="2800" i="1" dirty="0">
                <a:latin typeface="Garamond"/>
                <a:cs typeface="Garamond"/>
              </a:rPr>
              <a:t>H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dirty="0">
                <a:latin typeface="Franklin Gothic Medium"/>
                <a:cs typeface="Franklin Gothic Medium"/>
              </a:rPr>
              <a:t>“needle </a:t>
            </a:r>
            <a:br>
              <a:rPr lang="en-US" sz="2800" dirty="0">
                <a:latin typeface="Franklin Gothic Medium"/>
                <a:cs typeface="Franklin Gothic Medium"/>
              </a:rPr>
            </a:b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hits </a:t>
            </a:r>
            <a:r>
              <a:rPr lang="en-US" sz="2800" dirty="0">
                <a:latin typeface="Franklin Gothic Medium"/>
                <a:cs typeface="Franklin Gothic Medium"/>
              </a:rPr>
              <a:t>line” happens </a:t>
            </a:r>
            <a:br>
              <a:rPr lang="en-US" sz="2800" dirty="0">
                <a:latin typeface="Franklin Gothic Medium"/>
                <a:cs typeface="Franklin Gothic Medium"/>
              </a:rPr>
            </a:br>
            <a:r>
              <a:rPr lang="en-US" sz="2800" dirty="0">
                <a:latin typeface="Franklin Gothic Medium"/>
                <a:cs typeface="Franklin Gothic Medium"/>
              </a:rPr>
              <a:t>when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&lt; (</a:t>
            </a:r>
            <a:r>
              <a:rPr lang="en-US" sz="2800" i="1" dirty="0">
                <a:latin typeface="Garamond"/>
                <a:cs typeface="Garamond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/2) </a:t>
            </a:r>
            <a:r>
              <a:rPr lang="en-US" sz="2800" dirty="0" err="1">
                <a:latin typeface="Garamond"/>
                <a:cs typeface="Garamond"/>
              </a:rPr>
              <a:t>sin</a:t>
            </a:r>
            <a:r>
              <a:rPr lang="en-US" sz="2800" i="1" dirty="0" err="1">
                <a:latin typeface="Symbol" charset="2"/>
                <a:cs typeface="Symbol" charset="2"/>
              </a:rPr>
              <a:t>Q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484393" y="2134181"/>
            <a:ext cx="1602055" cy="1"/>
          </a:xfrm>
          <a:prstGeom prst="straightConnector1">
            <a:avLst/>
          </a:prstGeom>
          <a:ln w="3175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197251" y="2083803"/>
            <a:ext cx="95029" cy="95029"/>
          </a:xfrm>
          <a:prstGeom prst="ellipse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613418" y="1635403"/>
            <a:ext cx="53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Symbol" charset="2"/>
                <a:cs typeface="Symbol" charset="2"/>
              </a:rPr>
              <a:t>Q</a:t>
            </a:r>
          </a:p>
        </p:txBody>
      </p:sp>
      <p:sp>
        <p:nvSpPr>
          <p:cNvPr id="38" name="Arc 37"/>
          <p:cNvSpPr/>
          <p:nvPr/>
        </p:nvSpPr>
        <p:spPr>
          <a:xfrm>
            <a:off x="5691193" y="1618469"/>
            <a:ext cx="1012115" cy="1012115"/>
          </a:xfrm>
          <a:prstGeom prst="arc">
            <a:avLst>
              <a:gd name="adj1" fmla="val 19184655"/>
              <a:gd name="adj2" fmla="val 21568942"/>
            </a:avLst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990986" y="3926324"/>
            <a:ext cx="2938453" cy="2355908"/>
            <a:chOff x="4990986" y="3926324"/>
            <a:chExt cx="2938453" cy="2355908"/>
          </a:xfrm>
        </p:grpSpPr>
        <p:sp>
          <p:nvSpPr>
            <p:cNvPr id="8" name="Freeform 7"/>
            <p:cNvSpPr/>
            <p:nvPr/>
          </p:nvSpPr>
          <p:spPr>
            <a:xfrm>
              <a:off x="5410201" y="4495800"/>
              <a:ext cx="2319866" cy="1371601"/>
            </a:xfrm>
            <a:custGeom>
              <a:avLst/>
              <a:gdLst>
                <a:gd name="connsiteX0" fmla="*/ 0 w 2319866"/>
                <a:gd name="connsiteY0" fmla="*/ 1246772 h 1246772"/>
                <a:gd name="connsiteX1" fmla="*/ 592666 w 2319866"/>
                <a:gd name="connsiteY1" fmla="*/ 323905 h 1246772"/>
                <a:gd name="connsiteX2" fmla="*/ 1151466 w 2319866"/>
                <a:gd name="connsiteY2" fmla="*/ 2172 h 1246772"/>
                <a:gd name="connsiteX3" fmla="*/ 1871133 w 2319866"/>
                <a:gd name="connsiteY3" fmla="*/ 450905 h 1246772"/>
                <a:gd name="connsiteX4" fmla="*/ 2319866 w 2319866"/>
                <a:gd name="connsiteY4" fmla="*/ 1246772 h 1246772"/>
                <a:gd name="connsiteX0" fmla="*/ 0 w 2319866"/>
                <a:gd name="connsiteY0" fmla="*/ 1245031 h 1245031"/>
                <a:gd name="connsiteX1" fmla="*/ 592666 w 2319866"/>
                <a:gd name="connsiteY1" fmla="*/ 322164 h 1245031"/>
                <a:gd name="connsiteX2" fmla="*/ 1151466 w 2319866"/>
                <a:gd name="connsiteY2" fmla="*/ 431 h 1245031"/>
                <a:gd name="connsiteX3" fmla="*/ 1667933 w 2319866"/>
                <a:gd name="connsiteY3" fmla="*/ 279831 h 1245031"/>
                <a:gd name="connsiteX4" fmla="*/ 2319866 w 2319866"/>
                <a:gd name="connsiteY4" fmla="*/ 1245031 h 1245031"/>
                <a:gd name="connsiteX0" fmla="*/ 0 w 2319866"/>
                <a:gd name="connsiteY0" fmla="*/ 1244600 h 1244600"/>
                <a:gd name="connsiteX1" fmla="*/ 592666 w 2319866"/>
                <a:gd name="connsiteY1" fmla="*/ 321733 h 1244600"/>
                <a:gd name="connsiteX2" fmla="*/ 1151466 w 2319866"/>
                <a:gd name="connsiteY2" fmla="*/ 0 h 1244600"/>
                <a:gd name="connsiteX3" fmla="*/ 1701800 w 2319866"/>
                <a:gd name="connsiteY3" fmla="*/ 321733 h 1244600"/>
                <a:gd name="connsiteX4" fmla="*/ 2319866 w 2319866"/>
                <a:gd name="connsiteY4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9866" h="1244600">
                  <a:moveTo>
                    <a:pt x="0" y="1244600"/>
                  </a:moveTo>
                  <a:cubicBezTo>
                    <a:pt x="200377" y="886883"/>
                    <a:pt x="400755" y="529166"/>
                    <a:pt x="592666" y="321733"/>
                  </a:cubicBezTo>
                  <a:cubicBezTo>
                    <a:pt x="784577" y="114300"/>
                    <a:pt x="966610" y="0"/>
                    <a:pt x="1151466" y="0"/>
                  </a:cubicBezTo>
                  <a:cubicBezTo>
                    <a:pt x="1336322" y="0"/>
                    <a:pt x="1507067" y="114300"/>
                    <a:pt x="1701800" y="321733"/>
                  </a:cubicBezTo>
                  <a:cubicBezTo>
                    <a:pt x="1896533" y="529166"/>
                    <a:pt x="2319866" y="1244600"/>
                    <a:pt x="2319866" y="124460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990986" y="3926324"/>
              <a:ext cx="2938453" cy="2355908"/>
              <a:chOff x="4148074" y="2074270"/>
              <a:chExt cx="4018900" cy="3222163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692649" y="2364661"/>
                <a:ext cx="3213099" cy="2366088"/>
              </a:xfrm>
              <a:prstGeom prst="rect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144071" y="4665017"/>
                <a:ext cx="550735" cy="631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latin typeface="Symbol" charset="2"/>
                    <a:cs typeface="Symbol" charset="2"/>
                  </a:rPr>
                  <a:t>q</a:t>
                </a:r>
                <a:endParaRPr lang="en-US" sz="2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189749" y="3287110"/>
                <a:ext cx="502901" cy="631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x</a:t>
                </a:r>
                <a:endParaRPr lang="en-US" sz="24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540244" y="4679948"/>
                <a:ext cx="328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683382" y="4665017"/>
                <a:ext cx="483592" cy="631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Symbol" charset="2"/>
                    <a:cs typeface="Symbol" charset="2"/>
                  </a:rPr>
                  <a:t>p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148074" y="2074270"/>
                <a:ext cx="594582" cy="63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Garamond"/>
                    <a:cs typeface="Garamond"/>
                  </a:rPr>
                  <a:t>½ 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287037" y="4434184"/>
                <a:ext cx="328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Garamond"/>
                    <a:cs typeface="Garamond"/>
                  </a:rPr>
                  <a:t>0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358621" y="4953886"/>
              <a:ext cx="4986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H</a:t>
              </a:r>
              <a:endParaRPr lang="en-US" dirty="0"/>
            </a:p>
          </p:txBody>
        </p:sp>
        <p:cxnSp>
          <p:nvCxnSpPr>
            <p:cNvPr id="16" name="Straight Connector 15"/>
            <p:cNvCxnSpPr>
              <a:stCxn id="8" idx="2"/>
            </p:cNvCxnSpPr>
            <p:nvPr/>
          </p:nvCxnSpPr>
          <p:spPr>
            <a:xfrm flipH="1">
              <a:off x="5400948" y="4495800"/>
              <a:ext cx="1160719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614324" y="4068003"/>
              <a:ext cx="5664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l</a:t>
              </a:r>
              <a:r>
                <a:rPr lang="en-US" sz="2400" dirty="0">
                  <a:latin typeface="Garamond"/>
                  <a:cs typeface="Garamond"/>
                </a:rPr>
                <a:t>/2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  <p:bldP spid="26" grpId="0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Buffon’s needle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94019" y="4098230"/>
            <a:ext cx="2908106" cy="531687"/>
            <a:chOff x="1403488" y="5921154"/>
            <a:chExt cx="2908106" cy="531687"/>
          </a:xfrm>
        </p:grpSpPr>
        <p:sp>
          <p:nvSpPr>
            <p:cNvPr id="10" name="TextBox 9"/>
            <p:cNvSpPr txBox="1"/>
            <p:nvPr/>
          </p:nvSpPr>
          <p:spPr>
            <a:xfrm>
              <a:off x="1403488" y="5929621"/>
              <a:ext cx="2908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/>
                  <a:cs typeface="Garamond"/>
                </a:rPr>
                <a:t>= </a:t>
              </a:r>
              <a:r>
                <a:rPr lang="en-US" sz="2800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 </a:t>
              </a:r>
              <a:r>
                <a:rPr lang="en-US" sz="2800" dirty="0">
                  <a:latin typeface="Garamond"/>
                  <a:cs typeface="Garamond"/>
                </a:rPr>
                <a:t>∫</a:t>
              </a:r>
              <a:r>
                <a:rPr lang="en-US" sz="2800" baseline="-25000" dirty="0">
                  <a:latin typeface="Garamond"/>
                  <a:cs typeface="Garamond"/>
                </a:rPr>
                <a:t>0</a:t>
              </a:r>
              <a:r>
                <a:rPr lang="en-US" sz="2800" dirty="0">
                  <a:latin typeface="Garamond"/>
                  <a:cs typeface="Garamond"/>
                </a:rPr>
                <a:t> (</a:t>
              </a:r>
              <a:r>
                <a:rPr lang="en-US" sz="2800" i="1" dirty="0">
                  <a:latin typeface="Garamond"/>
                  <a:cs typeface="Garamond"/>
                </a:rPr>
                <a:t>l 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/</a:t>
              </a:r>
              <a:r>
                <a:rPr lang="en-US" sz="2800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) </a:t>
              </a:r>
              <a:r>
                <a:rPr lang="en-US" sz="2800" dirty="0" err="1">
                  <a:latin typeface="Garamond"/>
                  <a:cs typeface="Garamond"/>
                </a:rPr>
                <a:t>sin</a:t>
              </a:r>
              <a:r>
                <a:rPr lang="en-US" sz="2800" i="1" dirty="0" err="1">
                  <a:latin typeface="Symbol" charset="2"/>
                  <a:cs typeface="Symbol" charset="2"/>
                </a:rPr>
                <a:t>q</a:t>
              </a:r>
              <a:r>
                <a:rPr lang="en-US" sz="2800" i="1" dirty="0">
                  <a:latin typeface="Garamond"/>
                  <a:cs typeface="Garamond"/>
                </a:rPr>
                <a:t> </a:t>
              </a:r>
              <a:r>
                <a:rPr lang="en-US" sz="2800" i="1" dirty="0" err="1">
                  <a:latin typeface="Garamond"/>
                  <a:cs typeface="Garamond"/>
                </a:rPr>
                <a:t>d</a:t>
              </a:r>
              <a:r>
                <a:rPr lang="en-US" sz="2800" i="1" dirty="0" err="1">
                  <a:latin typeface="Symbol" charset="2"/>
                  <a:cs typeface="Symbol" charset="2"/>
                </a:rPr>
                <a:t>q</a:t>
              </a:r>
              <a:endParaRPr lang="en-US" sz="2800" i="1" dirty="0">
                <a:latin typeface="Garamond"/>
                <a:cs typeface="Garamond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47115" y="5921154"/>
              <a:ext cx="316045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aseline="30000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p</a:t>
              </a:r>
              <a:endParaRPr lang="en-US" baseline="300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43799" y="3420511"/>
            <a:ext cx="4130763" cy="540154"/>
            <a:chOff x="943799" y="2134674"/>
            <a:chExt cx="4130763" cy="540154"/>
          </a:xfrm>
        </p:grpSpPr>
        <p:sp>
          <p:nvSpPr>
            <p:cNvPr id="8" name="Rectangle 7"/>
            <p:cNvSpPr/>
            <p:nvPr/>
          </p:nvSpPr>
          <p:spPr>
            <a:xfrm>
              <a:off x="943799" y="2134674"/>
              <a:ext cx="8843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H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710953" y="2134674"/>
              <a:ext cx="3363609" cy="540154"/>
              <a:chOff x="4390379" y="5344563"/>
              <a:chExt cx="3363609" cy="54015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390379" y="5361497"/>
                <a:ext cx="33636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aramond"/>
                    <a:cs typeface="Garamond"/>
                  </a:rPr>
                  <a:t>= ∫</a:t>
                </a:r>
                <a:r>
                  <a:rPr lang="en-US" sz="2800" baseline="-25000" dirty="0">
                    <a:latin typeface="Garamond"/>
                    <a:cs typeface="Garamond"/>
                  </a:rPr>
                  <a:t>0   </a:t>
                </a:r>
                <a:r>
                  <a:rPr lang="en-US" sz="2800" dirty="0">
                    <a:latin typeface="Garamond"/>
                    <a:cs typeface="Garamond"/>
                  </a:rPr>
                  <a:t>∫</a:t>
                </a:r>
                <a:r>
                  <a:rPr lang="en-US" sz="2800" baseline="-25000" dirty="0">
                    <a:latin typeface="Garamond"/>
                    <a:cs typeface="Garamond"/>
                  </a:rPr>
                  <a:t>0</a:t>
                </a:r>
                <a:r>
                  <a:rPr lang="en-US" sz="2800" dirty="0">
                    <a:latin typeface="Garamond"/>
                    <a:cs typeface="Garamond"/>
                  </a:rPr>
                  <a:t>          </a:t>
                </a:r>
                <a:r>
                  <a:rPr lang="en-US" sz="28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2/</a:t>
                </a:r>
                <a:r>
                  <a:rPr lang="en-US" sz="2800" dirty="0">
                    <a:solidFill>
                      <a:prstClr val="black"/>
                    </a:solidFill>
                    <a:latin typeface="Symbol" charset="2"/>
                    <a:cs typeface="Symbol" charset="2"/>
                  </a:rPr>
                  <a:t>p</a:t>
                </a:r>
                <a:r>
                  <a:rPr lang="en-US" sz="2800" dirty="0">
                    <a:latin typeface="Garamond"/>
                    <a:cs typeface="Garamond"/>
                  </a:rPr>
                  <a:t> </a:t>
                </a:r>
                <a:r>
                  <a:rPr lang="en-US" sz="2800" i="1" dirty="0" err="1">
                    <a:latin typeface="Garamond"/>
                    <a:cs typeface="Garamond"/>
                  </a:rPr>
                  <a:t>dxd</a:t>
                </a:r>
                <a:r>
                  <a:rPr lang="en-US" sz="2800" i="1" dirty="0" err="1">
                    <a:latin typeface="Symbol" charset="2"/>
                    <a:cs typeface="Symbol" charset="2"/>
                  </a:rPr>
                  <a:t>q</a:t>
                </a:r>
                <a:endParaRPr lang="en-US" sz="2800" i="1" dirty="0">
                  <a:latin typeface="Garamond"/>
                  <a:cs typeface="Garamond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857803" y="5353030"/>
                <a:ext cx="316045" cy="379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aseline="30000" dirty="0">
                    <a:solidFill>
                      <a:prstClr val="black"/>
                    </a:solidFill>
                    <a:latin typeface="Symbol" charset="2"/>
                    <a:cs typeface="Symbol" charset="2"/>
                  </a:rPr>
                  <a:t>p</a:t>
                </a:r>
                <a:endParaRPr lang="en-US" baseline="300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252999" y="5344563"/>
                <a:ext cx="1090520" cy="379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aseline="30000" dirty="0">
                    <a:latin typeface="Garamond"/>
                    <a:cs typeface="Garamond"/>
                  </a:rPr>
                  <a:t>(</a:t>
                </a:r>
                <a:r>
                  <a:rPr lang="en-US" sz="2800" i="1" baseline="30000" dirty="0">
                    <a:latin typeface="Garamond"/>
                    <a:cs typeface="Garamond"/>
                  </a:rPr>
                  <a:t>l</a:t>
                </a:r>
                <a:r>
                  <a:rPr lang="en-US" sz="2800" baseline="30000" dirty="0">
                    <a:latin typeface="Garamond"/>
                    <a:cs typeface="Garamond"/>
                  </a:rPr>
                  <a:t>/2) </a:t>
                </a:r>
                <a:r>
                  <a:rPr lang="en-US" sz="2800" baseline="30000" dirty="0" err="1">
                    <a:latin typeface="Garamond"/>
                    <a:cs typeface="Garamond"/>
                  </a:rPr>
                  <a:t>sin</a:t>
                </a:r>
                <a:r>
                  <a:rPr lang="en-US" sz="2800" i="1" baseline="30000" dirty="0" err="1">
                    <a:latin typeface="Symbol" charset="2"/>
                    <a:cs typeface="Symbol" charset="2"/>
                  </a:rPr>
                  <a:t>q</a:t>
                </a:r>
                <a:r>
                  <a:rPr lang="en-US" sz="2800" i="1" baseline="30000" dirty="0">
                    <a:latin typeface="Garamond"/>
                    <a:cs typeface="Garamond"/>
                  </a:rPr>
                  <a:t> </a:t>
                </a:r>
                <a:endParaRPr lang="en-US" baseline="30000" dirty="0">
                  <a:latin typeface="Garamond"/>
                  <a:cs typeface="Garamond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57200" y="1328627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</a:t>
            </a:r>
            <a:r>
              <a:rPr lang="en-US" sz="2800" i="1" dirty="0">
                <a:latin typeface="Garamond"/>
                <a:cs typeface="Garamond"/>
              </a:rPr>
              <a:t>l</a:t>
            </a:r>
            <a:r>
              <a:rPr lang="en-US" sz="2800" dirty="0">
                <a:latin typeface="Garamond"/>
                <a:cs typeface="Garamond"/>
              </a:rPr>
              <a:t> ≤ 1 </a:t>
            </a:r>
            <a:r>
              <a:rPr lang="en-US" sz="2800" dirty="0">
                <a:latin typeface="Franklin Gothic Medium"/>
                <a:cs typeface="Franklin Gothic Medium"/>
              </a:rPr>
              <a:t>(short needle) then 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/2) </a:t>
            </a:r>
            <a:r>
              <a:rPr lang="en-US" sz="2800" dirty="0" err="1">
                <a:latin typeface="Garamond"/>
                <a:cs typeface="Garamond"/>
              </a:rPr>
              <a:t>sin</a:t>
            </a:r>
            <a:r>
              <a:rPr lang="en-US" sz="2800" i="1" dirty="0" err="1">
                <a:latin typeface="Symbol" charset="2"/>
                <a:cs typeface="Symbol" charset="2"/>
              </a:rPr>
              <a:t>q</a:t>
            </a:r>
            <a:r>
              <a:rPr lang="en-US" sz="2800" i="1" baseline="30000" dirty="0">
                <a:latin typeface="Garamond"/>
                <a:cs typeface="Garamond"/>
              </a:rPr>
              <a:t>  </a:t>
            </a:r>
            <a:r>
              <a:rPr lang="en-US" sz="2800" dirty="0">
                <a:latin typeface="Franklin Gothic Medium"/>
                <a:cs typeface="Franklin Gothic Medium"/>
              </a:rPr>
              <a:t>is always </a:t>
            </a:r>
            <a:r>
              <a:rPr lang="en-US" sz="2800" dirty="0">
                <a:latin typeface="Garamond"/>
                <a:cs typeface="Garamond"/>
              </a:rPr>
              <a:t>≤ ½</a:t>
            </a:r>
            <a:r>
              <a:rPr lang="en-US" sz="2800" dirty="0">
                <a:latin typeface="Franklin Gothic Medium"/>
                <a:cs typeface="Franklin Gothic Medium"/>
              </a:rPr>
              <a:t>:</a:t>
            </a:r>
            <a:r>
              <a:rPr lang="en-US" sz="2800" dirty="0">
                <a:latin typeface="Garamond"/>
                <a:cs typeface="Garamond"/>
              </a:rPr>
              <a:t> 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94019" y="4758627"/>
            <a:ext cx="2818338" cy="531687"/>
            <a:chOff x="1403488" y="5921154"/>
            <a:chExt cx="2818338" cy="531687"/>
          </a:xfrm>
        </p:grpSpPr>
        <p:sp>
          <p:nvSpPr>
            <p:cNvPr id="20" name="TextBox 19"/>
            <p:cNvSpPr txBox="1"/>
            <p:nvPr/>
          </p:nvSpPr>
          <p:spPr>
            <a:xfrm>
              <a:off x="1403488" y="5929621"/>
              <a:ext cx="28183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/>
                  <a:cs typeface="Garamond"/>
                </a:rPr>
                <a:t>= </a:t>
              </a:r>
              <a:r>
                <a:rPr lang="en-US" sz="2800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 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l 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/</a:t>
              </a:r>
              <a:r>
                <a:rPr lang="en-US" sz="2800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) ∫</a:t>
              </a:r>
              <a:r>
                <a:rPr lang="en-US" sz="2800" baseline="-25000" dirty="0">
                  <a:latin typeface="Garamond"/>
                  <a:cs typeface="Garamond"/>
                </a:rPr>
                <a:t>0</a:t>
              </a:r>
              <a:r>
                <a:rPr lang="en-US" sz="2800" dirty="0">
                  <a:latin typeface="Garamond"/>
                  <a:cs typeface="Garamond"/>
                </a:rPr>
                <a:t> </a:t>
              </a:r>
              <a:r>
                <a:rPr lang="en-US" sz="2800" dirty="0" err="1">
                  <a:latin typeface="Garamond"/>
                  <a:cs typeface="Garamond"/>
                </a:rPr>
                <a:t>sin</a:t>
              </a:r>
              <a:r>
                <a:rPr lang="en-US" sz="2800" i="1" dirty="0" err="1">
                  <a:latin typeface="Symbol" charset="2"/>
                  <a:cs typeface="Symbol" charset="2"/>
                </a:rPr>
                <a:t>q</a:t>
              </a:r>
              <a:r>
                <a:rPr lang="en-US" sz="2800" i="1" dirty="0">
                  <a:latin typeface="Garamond"/>
                  <a:cs typeface="Garamond"/>
                </a:rPr>
                <a:t> </a:t>
              </a:r>
              <a:r>
                <a:rPr lang="en-US" sz="2800" i="1" dirty="0" err="1">
                  <a:latin typeface="Garamond"/>
                  <a:cs typeface="Garamond"/>
                </a:rPr>
                <a:t>d</a:t>
              </a:r>
              <a:r>
                <a:rPr lang="en-US" sz="2800" i="1" dirty="0" err="1">
                  <a:latin typeface="Symbol" charset="2"/>
                  <a:cs typeface="Symbol" charset="2"/>
                </a:rPr>
                <a:t>q</a:t>
              </a:r>
              <a:endParaRPr lang="en-US" sz="2800" i="1" dirty="0">
                <a:latin typeface="Garamond"/>
                <a:cs typeface="Garamond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793782" y="5921154"/>
              <a:ext cx="316045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aseline="30000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p</a:t>
              </a:r>
              <a:endParaRPr lang="en-US" baseline="300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71066" y="5376436"/>
            <a:ext cx="146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= </a:t>
            </a:r>
            <a:r>
              <a:rPr lang="en-US" sz="2800" dirty="0">
                <a:solidFill>
                  <a:prstClr val="black"/>
                </a:solidFill>
                <a:latin typeface="Symbol" charset="2"/>
                <a:cs typeface="Symbol" charset="2"/>
              </a:rPr>
              <a:t> </a:t>
            </a:r>
            <a:r>
              <a:rPr lang="en-US" sz="2800" dirty="0">
                <a:latin typeface="Garamond"/>
                <a:cs typeface="Garamond"/>
              </a:rPr>
              <a:t>2</a:t>
            </a:r>
            <a:r>
              <a:rPr lang="en-US" sz="2800" i="1" dirty="0">
                <a:latin typeface="Garamond"/>
                <a:cs typeface="Garamond"/>
              </a:rPr>
              <a:t>l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/</a:t>
            </a:r>
            <a:r>
              <a:rPr lang="en-US" sz="2800" dirty="0">
                <a:solidFill>
                  <a:prstClr val="black"/>
                </a:solidFill>
                <a:latin typeface="Symbol" charset="2"/>
                <a:cs typeface="Symbol" charset="2"/>
              </a:rPr>
              <a:t>p</a:t>
            </a:r>
            <a:r>
              <a:rPr lang="en-US" sz="2800" dirty="0">
                <a:latin typeface="Garamond"/>
                <a:cs typeface="Garamond"/>
              </a:rPr>
              <a:t>.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3071" y="2406631"/>
            <a:ext cx="373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H</a:t>
            </a:r>
            <a:r>
              <a:rPr lang="en-US" sz="2800" dirty="0">
                <a:latin typeface="Garamond"/>
                <a:cs typeface="Garamond"/>
              </a:rPr>
              <a:t>) = ∫∫</a:t>
            </a:r>
            <a:r>
              <a:rPr lang="en-US" sz="2800" i="1" baseline="-25000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i="1" baseline="-25000" dirty="0" err="1">
                <a:latin typeface="Symbol" charset="2"/>
                <a:cs typeface="Symbol" charset="2"/>
              </a:rPr>
              <a:t>Q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Symbol" charset="2"/>
                <a:cs typeface="Symbol" charset="2"/>
              </a:rPr>
              <a:t>q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i="1" dirty="0" err="1">
                <a:latin typeface="Garamond"/>
                <a:cs typeface="Garamond"/>
              </a:rPr>
              <a:t>dxd</a:t>
            </a:r>
            <a:r>
              <a:rPr lang="en-US" sz="2800" i="1" dirty="0" err="1">
                <a:latin typeface="Symbol" charset="2"/>
                <a:cs typeface="Symbol" charset="2"/>
              </a:rPr>
              <a:t>q</a:t>
            </a:r>
            <a:endParaRPr lang="en-US" sz="2800" i="1" dirty="0">
              <a:latin typeface="Garamond"/>
              <a:cs typeface="Garamond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510656" y="2372763"/>
            <a:ext cx="3363609" cy="540154"/>
            <a:chOff x="4390379" y="5344563"/>
            <a:chExt cx="3363609" cy="540154"/>
          </a:xfrm>
        </p:grpSpPr>
        <p:sp>
          <p:nvSpPr>
            <p:cNvPr id="27" name="TextBox 26"/>
            <p:cNvSpPr txBox="1"/>
            <p:nvPr/>
          </p:nvSpPr>
          <p:spPr>
            <a:xfrm>
              <a:off x="4390379" y="5361497"/>
              <a:ext cx="33636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/>
                  <a:cs typeface="Garamond"/>
                </a:rPr>
                <a:t>= ∫</a:t>
              </a:r>
              <a:r>
                <a:rPr lang="en-US" sz="2800" baseline="-25000" dirty="0">
                  <a:latin typeface="Garamond"/>
                  <a:cs typeface="Garamond"/>
                </a:rPr>
                <a:t>0</a:t>
              </a:r>
              <a:r>
                <a:rPr lang="en-US" sz="2800" dirty="0">
                  <a:latin typeface="Garamond"/>
                  <a:cs typeface="Garamond"/>
                </a:rPr>
                <a:t>  ∫</a:t>
              </a:r>
              <a:r>
                <a:rPr lang="en-US" sz="2800" baseline="-25000" dirty="0">
                  <a:latin typeface="Garamond"/>
                  <a:cs typeface="Garamond"/>
                </a:rPr>
                <a:t>0</a:t>
              </a:r>
              <a:r>
                <a:rPr lang="en-US" sz="2800" dirty="0">
                  <a:latin typeface="Garamond"/>
                  <a:cs typeface="Garamond"/>
                </a:rPr>
                <a:t>          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2/</a:t>
              </a:r>
              <a:r>
                <a:rPr lang="en-US" sz="2800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 </a:t>
              </a:r>
              <a:r>
                <a:rPr lang="en-US" sz="2800" i="1" dirty="0" err="1">
                  <a:latin typeface="Garamond"/>
                  <a:cs typeface="Garamond"/>
                </a:rPr>
                <a:t>dxd</a:t>
              </a:r>
              <a:r>
                <a:rPr lang="en-US" sz="2800" i="1" dirty="0" err="1">
                  <a:latin typeface="Symbol" charset="2"/>
                  <a:cs typeface="Symbol" charset="2"/>
                </a:rPr>
                <a:t>q</a:t>
              </a:r>
              <a:endParaRPr lang="en-US" sz="2800" i="1" dirty="0">
                <a:latin typeface="Garamond"/>
                <a:cs typeface="Garamond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57803" y="5353030"/>
              <a:ext cx="316045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aseline="30000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p</a:t>
              </a:r>
              <a:endParaRPr lang="en-US" baseline="30000" dirty="0">
                <a:latin typeface="Garamond"/>
                <a:cs typeface="Garamond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61466" y="5344563"/>
              <a:ext cx="1031051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aseline="30000" dirty="0">
                  <a:latin typeface="Garamond"/>
                  <a:cs typeface="Garamond"/>
                </a:rPr>
                <a:t>(</a:t>
              </a:r>
              <a:r>
                <a:rPr lang="en-US" sz="2800" i="1" baseline="30000" dirty="0">
                  <a:latin typeface="Garamond"/>
                  <a:cs typeface="Garamond"/>
                </a:rPr>
                <a:t>l</a:t>
              </a:r>
              <a:r>
                <a:rPr lang="en-US" sz="2800" baseline="30000" dirty="0">
                  <a:latin typeface="Garamond"/>
                  <a:cs typeface="Garamond"/>
                </a:rPr>
                <a:t>/2)</a:t>
              </a:r>
              <a:r>
                <a:rPr lang="en-US" sz="2800" baseline="30000" dirty="0" err="1">
                  <a:latin typeface="Garamond"/>
                  <a:cs typeface="Garamond"/>
                </a:rPr>
                <a:t>sin</a:t>
              </a:r>
              <a:r>
                <a:rPr lang="en-US" sz="2800" i="1" baseline="30000" dirty="0" err="1">
                  <a:latin typeface="Symbol" charset="2"/>
                  <a:cs typeface="Symbol" charset="2"/>
                </a:rPr>
                <a:t>q</a:t>
              </a:r>
              <a:r>
                <a:rPr lang="en-US" sz="2800" i="1" baseline="30000" dirty="0">
                  <a:latin typeface="Garamond"/>
                  <a:cs typeface="Garamond"/>
                </a:rPr>
                <a:t> </a:t>
              </a:r>
              <a:endParaRPr lang="en-US" baseline="300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4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Bivariate (2D)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3F8EEA-9480-4F63-85D0-6BC481001C70}"/>
              </a:ext>
            </a:extLst>
          </p:cNvPr>
          <p:cNvSpPr txBox="1">
            <a:spLocks/>
          </p:cNvSpPr>
          <p:nvPr/>
        </p:nvSpPr>
        <p:spPr>
          <a:xfrm>
            <a:off x="457200" y="1037126"/>
            <a:ext cx="8217674" cy="606642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2D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r.v.s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if its joint PDF is: </a:t>
            </a:r>
            <a:endParaRPr lang="en-US" altLang="zh-CN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2">
                <a:extLst>
                  <a:ext uri="{FF2B5EF4-FFF2-40B4-BE49-F238E27FC236}">
                    <a16:creationId xmlns:a16="http://schemas.microsoft.com/office/drawing/2014/main" id="{E479F2BA-BC85-4D2D-B8D2-F5423FC4DB83}"/>
                  </a:ext>
                </a:extLst>
              </p:cNvPr>
              <p:cNvSpPr txBox="1"/>
              <p:nvPr/>
            </p:nvSpPr>
            <p:spPr bwMode="auto">
              <a:xfrm>
                <a:off x="457200" y="1800225"/>
                <a:ext cx="8364538" cy="12573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2(1−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f>
                            <m:f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Object 12">
                <a:extLst>
                  <a:ext uri="{FF2B5EF4-FFF2-40B4-BE49-F238E27FC236}">
                    <a16:creationId xmlns:a16="http://schemas.microsoft.com/office/drawing/2014/main" id="{E479F2BA-BC85-4D2D-B8D2-F5423FC4D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800225"/>
                <a:ext cx="8364538" cy="1257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3">
                <a:extLst>
                  <a:ext uri="{FF2B5EF4-FFF2-40B4-BE49-F238E27FC236}">
                    <a16:creationId xmlns:a16="http://schemas.microsoft.com/office/drawing/2014/main" id="{79616DAF-A880-49EB-B18A-DDA221554D21}"/>
                  </a:ext>
                </a:extLst>
              </p:cNvPr>
              <p:cNvSpPr txBox="1"/>
              <p:nvPr/>
            </p:nvSpPr>
            <p:spPr bwMode="auto">
              <a:xfrm>
                <a:off x="457201" y="3213100"/>
                <a:ext cx="8365066" cy="1624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Here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are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parameter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&lt;1,</m:t>
                    </m:r>
                  </m:oMath>
                </a14:m>
                <a:r>
                  <a:rPr lang="en-US" altLang="zh-CN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distributed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2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distribution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denoted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as</m:t>
                    </m:r>
                  </m:oMath>
                </a14:m>
                <a:r>
                  <a:rPr lang="en-US" altLang="zh-CN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）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Object 13">
                <a:extLst>
                  <a:ext uri="{FF2B5EF4-FFF2-40B4-BE49-F238E27FC236}">
                    <a16:creationId xmlns:a16="http://schemas.microsoft.com/office/drawing/2014/main" id="{79616DAF-A880-49EB-B18A-DDA221554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1" y="3213100"/>
                <a:ext cx="8365066" cy="1624013"/>
              </a:xfrm>
              <a:prstGeom prst="rect">
                <a:avLst/>
              </a:prstGeom>
              <a:blipFill>
                <a:blip r:embed="rId5"/>
                <a:stretch>
                  <a:fillRect l="-73" t="-37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4222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Bivariate (2D)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3">
                <a:extLst>
                  <a:ext uri="{FF2B5EF4-FFF2-40B4-BE49-F238E27FC236}">
                    <a16:creationId xmlns:a16="http://schemas.microsoft.com/office/drawing/2014/main" id="{79616DAF-A880-49EB-B18A-DDA221554D21}"/>
                  </a:ext>
                </a:extLst>
              </p:cNvPr>
              <p:cNvSpPr txBox="1"/>
              <p:nvPr/>
            </p:nvSpPr>
            <p:spPr bwMode="auto">
              <a:xfrm>
                <a:off x="389467" y="978741"/>
                <a:ext cx="8365066" cy="91016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𝑠h𝑎𝑝𝑒𝑠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𝑠h𝑜𝑤𝑛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𝑓𝑜𝑙𝑙𝑜𝑤𝑠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Object 13">
                <a:extLst>
                  <a:ext uri="{FF2B5EF4-FFF2-40B4-BE49-F238E27FC236}">
                    <a16:creationId xmlns:a16="http://schemas.microsoft.com/office/drawing/2014/main" id="{79616DAF-A880-49EB-B18A-DDA221554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467" y="978741"/>
                <a:ext cx="8365066" cy="910167"/>
              </a:xfrm>
              <a:prstGeom prst="rect">
                <a:avLst/>
              </a:prstGeom>
              <a:blipFill>
                <a:blip r:embed="rId2"/>
                <a:stretch>
                  <a:fillRect l="-65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5E81F2A0-B44E-40A9-8959-698BD6CF7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7" y="2110089"/>
            <a:ext cx="8297333" cy="3470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583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Bivariate (2D)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E0CB7DC-DFA3-4EDB-BFF1-79F93363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67" y="829862"/>
            <a:ext cx="4944533" cy="599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37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Joint CDF’s properties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1BFE83-27D8-4F7D-93AD-A80380EB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50580"/>
            <a:ext cx="8210550" cy="485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4378F2-5669-4513-B022-2C47991E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5" y="1988611"/>
            <a:ext cx="8619214" cy="201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61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Bivariate (2D)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59F47068-85DD-4624-919C-21158D2C338A}"/>
              </a:ext>
            </a:extLst>
          </p:cNvPr>
          <p:cNvSpPr txBox="1">
            <a:spLocks/>
          </p:cNvSpPr>
          <p:nvPr/>
        </p:nvSpPr>
        <p:spPr>
          <a:xfrm>
            <a:off x="457200" y="1037126"/>
            <a:ext cx="8217674" cy="1340314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Consideration:</a:t>
            </a:r>
          </a:p>
          <a:p>
            <a:pPr marL="0" indent="0">
              <a:buNone/>
            </a:pP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altLang="zh-CN" sz="2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)’s marginal PDF are normal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distribution, then is its joint PDF bivariate normal distribution?</a:t>
            </a:r>
            <a:endParaRPr lang="en-US" altLang="zh-CN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8">
                <a:extLst>
                  <a:ext uri="{FF2B5EF4-FFF2-40B4-BE49-F238E27FC236}">
                    <a16:creationId xmlns:a16="http://schemas.microsoft.com/office/drawing/2014/main" id="{C3AAB0F6-08FD-4FE5-BBBF-73E2CAB4F315}"/>
                  </a:ext>
                </a:extLst>
              </p:cNvPr>
              <p:cNvSpPr txBox="1"/>
              <p:nvPr/>
            </p:nvSpPr>
            <p:spPr bwMode="auto">
              <a:xfrm>
                <a:off x="2133600" y="2956107"/>
                <a:ext cx="1409700" cy="393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6" name="Object 8">
                <a:extLst>
                  <a:ext uri="{FF2B5EF4-FFF2-40B4-BE49-F238E27FC236}">
                    <a16:creationId xmlns:a16="http://schemas.microsoft.com/office/drawing/2014/main" id="{C3AAB0F6-08FD-4FE5-BBBF-73E2CAB4F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2956107"/>
                <a:ext cx="1409700" cy="393700"/>
              </a:xfrm>
              <a:prstGeom prst="rect">
                <a:avLst/>
              </a:prstGeom>
              <a:blipFill>
                <a:blip r:embed="rId2"/>
                <a:stretch>
                  <a:fillRect l="-1299" b="-107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4F39E80C-F58F-4A12-BD80-7AA5EA48B124}"/>
                  </a:ext>
                </a:extLst>
              </p:cNvPr>
              <p:cNvSpPr txBox="1"/>
              <p:nvPr/>
            </p:nvSpPr>
            <p:spPr bwMode="auto">
              <a:xfrm>
                <a:off x="3573462" y="2567169"/>
                <a:ext cx="3805348" cy="10983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4F39E80C-F58F-4A12-BD80-7AA5EA48B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3462" y="2567169"/>
                <a:ext cx="3805348" cy="10983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9727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199" y="924765"/>
                <a:ext cx="8424333" cy="5295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For continuous </a:t>
                </a:r>
                <a:r>
                  <a:rPr lang="en-US" altLang="zh-CN" sz="2400" dirty="0" err="1"/>
                  <a:t>r.v.s</a:t>
                </a:r>
                <a:r>
                  <a:rPr lang="en-US" altLang="zh-CN" sz="2400" dirty="0"/>
                  <a:t> 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with joint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For a new </a:t>
                </a:r>
                <a:r>
                  <a:rPr lang="en-US" altLang="zh-CN" sz="2400" dirty="0" err="1"/>
                  <a:t>r.v.</a:t>
                </a:r>
                <a:r>
                  <a:rPr lang="en-US" altLang="zh-CN" sz="24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, 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zh-CN" sz="2400" dirty="0"/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sz="2400" dirty="0"/>
                  <a:t>)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zh-CN" sz="2400" dirty="0"/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sz="2400" dirty="0"/>
                  <a:t>)</a:t>
                </a:r>
              </a:p>
              <a:p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r>
                  <a:rPr lang="en-US" altLang="zh-CN" sz="2400" dirty="0"/>
                  <a:t>Some simple function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:</a:t>
                </a:r>
              </a:p>
              <a:p>
                <a:r>
                  <a:rPr lang="en-US" altLang="zh-CN" sz="2400" dirty="0"/>
                  <a:t>(1)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 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(2)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𝑀𝑎𝑥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𝑀𝑖𝑛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(3)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(4)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𝑋𝑌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24765"/>
                <a:ext cx="8424333" cy="5295424"/>
              </a:xfrm>
              <a:prstGeom prst="rect">
                <a:avLst/>
              </a:prstGeom>
              <a:blipFill>
                <a:blip r:embed="rId2"/>
                <a:stretch>
                  <a:fillRect l="-1085" t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4946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199" y="924765"/>
                <a:ext cx="842433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Calculate the distribution of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from the distributions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when and are independent. </a:t>
                </a:r>
              </a:p>
              <a:p>
                <a:r>
                  <a:rPr lang="en-US" altLang="zh-CN" sz="2400" dirty="0"/>
                  <a:t>Suppose that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are independent, continuous random variables having probability density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400" dirty="0"/>
                  <a:t> 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24765"/>
                <a:ext cx="8424333" cy="1569660"/>
              </a:xfrm>
              <a:prstGeom prst="rect">
                <a:avLst/>
              </a:prstGeom>
              <a:blipFill>
                <a:blip r:embed="rId2"/>
                <a:stretch>
                  <a:fillRect l="-1085" t="-3113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27697C5-D495-4DCB-9170-B125C1ABF3FA}"/>
                  </a:ext>
                </a:extLst>
              </p:cNvPr>
              <p:cNvSpPr txBox="1"/>
              <p:nvPr/>
            </p:nvSpPr>
            <p:spPr>
              <a:xfrm>
                <a:off x="457198" y="5748569"/>
                <a:ext cx="82296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If the symbol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is replaced by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,  we can obtain the PDF of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Z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27697C5-D495-4DCB-9170-B125C1ABF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5748569"/>
                <a:ext cx="8229601" cy="461665"/>
              </a:xfrm>
              <a:prstGeom prst="rect">
                <a:avLst/>
              </a:prstGeom>
              <a:blipFill>
                <a:blip r:embed="rId5"/>
                <a:stretch>
                  <a:fillRect l="-111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CC723BD-FAAE-458B-A2B7-33D67A733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04" y="2720789"/>
            <a:ext cx="3830850" cy="3012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6BA7D4-6B65-47F5-82F3-3B11961F2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391" y="2536108"/>
            <a:ext cx="3892722" cy="18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829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F7B2044-530E-46C7-A7C4-B87ECD17CEB9}"/>
              </a:ext>
            </a:extLst>
          </p:cNvPr>
          <p:cNvGrpSpPr/>
          <p:nvPr/>
        </p:nvGrpSpPr>
        <p:grpSpPr>
          <a:xfrm>
            <a:off x="-13956" y="996565"/>
            <a:ext cx="9144000" cy="5718768"/>
            <a:chOff x="-13956" y="1577013"/>
            <a:chExt cx="9144000" cy="571876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751608-4272-4A82-BB77-779F4650E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956" y="1677268"/>
              <a:ext cx="9144000" cy="561851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284135" y="1577013"/>
              <a:ext cx="44885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Convolution sums and integrals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4412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Example  6.3.a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A468D6-84B0-443A-8042-A7D8EF6D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001"/>
            <a:ext cx="9144000" cy="4137997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59F47068-85DD-4624-919C-21158D2C338A}"/>
              </a:ext>
            </a:extLst>
          </p:cNvPr>
          <p:cNvSpPr txBox="1">
            <a:spLocks/>
          </p:cNvSpPr>
          <p:nvPr/>
        </p:nvSpPr>
        <p:spPr>
          <a:xfrm>
            <a:off x="1133063" y="1315421"/>
            <a:ext cx="3812648" cy="39411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convolution</a:t>
            </a:r>
          </a:p>
        </p:txBody>
      </p:sp>
    </p:spTree>
    <p:extLst>
      <p:ext uri="{BB962C8B-B14F-4D97-AF65-F5344CB8AC3E}">
        <p14:creationId xmlns:p14="http://schemas.microsoft.com/office/powerpoint/2010/main" val="32197732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3F8EEA-9480-4F63-85D0-6BC481001C70}"/>
              </a:ext>
            </a:extLst>
          </p:cNvPr>
          <p:cNvSpPr txBox="1">
            <a:spLocks/>
          </p:cNvSpPr>
          <p:nvPr/>
        </p:nvSpPr>
        <p:spPr>
          <a:xfrm>
            <a:off x="380134" y="3178759"/>
            <a:ext cx="8217674" cy="863235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dirty="0">
                <a:latin typeface="ArialMT"/>
              </a:rPr>
              <a:t>To find the PDF of </a:t>
            </a:r>
            <a:r>
              <a:rPr lang="en-US" altLang="zh-CN" sz="2400" i="1" dirty="0" err="1">
                <a:latin typeface="ArialMT"/>
              </a:rPr>
              <a:t>r</a:t>
            </a:r>
            <a:r>
              <a:rPr lang="en-US" altLang="zh-CN" sz="2400" dirty="0" err="1">
                <a:latin typeface="ArialMT"/>
              </a:rPr>
              <a:t>.</a:t>
            </a:r>
            <a:r>
              <a:rPr lang="en-US" altLang="zh-CN" sz="2400" i="1" dirty="0" err="1">
                <a:latin typeface="ArialMT"/>
              </a:rPr>
              <a:t>v</a:t>
            </a:r>
            <a:r>
              <a:rPr lang="en-US" altLang="zh-CN" sz="2400" dirty="0" err="1">
                <a:latin typeface="ArialMT"/>
              </a:rPr>
              <a:t>.</a:t>
            </a:r>
            <a:r>
              <a:rPr lang="en-US" altLang="zh-CN" sz="2400" dirty="0">
                <a:latin typeface="ArialMT"/>
              </a:rPr>
              <a:t>  </a:t>
            </a:r>
            <a:r>
              <a:rPr lang="en-US" altLang="zh-CN" sz="2400" i="1" dirty="0">
                <a:latin typeface="ArialMT"/>
              </a:rPr>
              <a:t>Z</a:t>
            </a:r>
            <a:r>
              <a:rPr lang="en-US" altLang="zh-CN" sz="2400" dirty="0">
                <a:latin typeface="ArialMT"/>
              </a:rPr>
              <a:t>= </a:t>
            </a:r>
            <a:r>
              <a:rPr lang="en-US" altLang="zh-CN" sz="2400" i="1" dirty="0">
                <a:latin typeface="ArialMT"/>
              </a:rPr>
              <a:t>X</a:t>
            </a:r>
            <a:r>
              <a:rPr lang="en-US" altLang="zh-CN" sz="2400" dirty="0">
                <a:latin typeface="ArialMT"/>
              </a:rPr>
              <a:t>+</a:t>
            </a:r>
            <a:r>
              <a:rPr lang="en-US" altLang="zh-CN" sz="2400" i="1" dirty="0">
                <a:latin typeface="ArialMT"/>
              </a:rPr>
              <a:t>Y</a:t>
            </a:r>
            <a:endParaRPr lang="en-US" altLang="zh-CN" sz="2400" i="1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F0A02C17-D178-4820-9D31-09328360E19C}"/>
              </a:ext>
            </a:extLst>
          </p:cNvPr>
          <p:cNvSpPr txBox="1">
            <a:spLocks/>
          </p:cNvSpPr>
          <p:nvPr/>
        </p:nvSpPr>
        <p:spPr>
          <a:xfrm>
            <a:off x="372534" y="1138579"/>
            <a:ext cx="8217674" cy="1714688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1" i="0" u="none" strike="noStrike" baseline="0" dirty="0">
                <a:solidFill>
                  <a:srgbClr val="FF0000"/>
                </a:solidFill>
                <a:latin typeface="ArialMT"/>
              </a:rPr>
              <a:t>Exercises:</a:t>
            </a:r>
          </a:p>
          <a:p>
            <a:pPr marL="0" indent="0" algn="l">
              <a:buNone/>
            </a:pPr>
            <a:r>
              <a:rPr lang="en-US" altLang="zh-CN" sz="2400" b="0" i="0" u="none" strike="noStrike" baseline="0" dirty="0">
                <a:latin typeface="ArialMT"/>
              </a:rPr>
              <a:t>The joint density of </a:t>
            </a:r>
            <a:r>
              <a:rPr lang="en-US" altLang="zh-CN" sz="2400" b="0" i="1" u="none" strike="noStrike" baseline="0" dirty="0">
                <a:latin typeface="ArialMT"/>
              </a:rPr>
              <a:t>X</a:t>
            </a:r>
            <a:r>
              <a:rPr lang="en-US" altLang="zh-CN" sz="2400" b="0" i="0" u="none" strike="noStrike" baseline="0" dirty="0">
                <a:latin typeface="ArialMT"/>
              </a:rPr>
              <a:t> and </a:t>
            </a:r>
            <a:r>
              <a:rPr lang="en-US" altLang="zh-CN" sz="2400" b="0" i="1" u="none" strike="noStrike" baseline="0" dirty="0">
                <a:latin typeface="ArialMT"/>
              </a:rPr>
              <a:t>Y</a:t>
            </a:r>
            <a:r>
              <a:rPr lang="en-US" altLang="zh-CN" sz="2400" b="0" i="0" u="none" strike="noStrike" baseline="0" dirty="0">
                <a:latin typeface="ArialMT"/>
              </a:rPr>
              <a:t> is given by</a:t>
            </a:r>
          </a:p>
          <a:p>
            <a:pPr marL="0" indent="0" algn="l">
              <a:buNone/>
            </a:pPr>
            <a:endParaRPr lang="en-US" altLang="zh-CN" sz="2400" dirty="0">
              <a:latin typeface="ArialMT"/>
            </a:endParaRPr>
          </a:p>
          <a:p>
            <a:pPr marL="0" indent="0" algn="l">
              <a:buNone/>
            </a:pPr>
            <a:endParaRPr lang="en-US" altLang="zh-CN" sz="2400" i="1" dirty="0">
              <a:latin typeface="ArialMT"/>
            </a:endParaRPr>
          </a:p>
          <a:p>
            <a:pPr marL="0" indent="0" algn="l">
              <a:buNone/>
            </a:pPr>
            <a:endParaRPr lang="en-US" altLang="zh-CN" sz="2400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106C8A-BCB8-4212-A839-8B78AD128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42" y="2152739"/>
            <a:ext cx="6572250" cy="914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86C229-A27B-48FD-8342-2F0097375398}"/>
              </a:ext>
            </a:extLst>
          </p:cNvPr>
          <p:cNvSpPr txBox="1">
            <a:spLocks/>
          </p:cNvSpPr>
          <p:nvPr/>
        </p:nvSpPr>
        <p:spPr>
          <a:xfrm>
            <a:off x="388436" y="275962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0923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3F8EEA-9480-4F63-85D0-6BC481001C70}"/>
              </a:ext>
            </a:extLst>
          </p:cNvPr>
          <p:cNvSpPr txBox="1">
            <a:spLocks/>
          </p:cNvSpPr>
          <p:nvPr/>
        </p:nvSpPr>
        <p:spPr>
          <a:xfrm>
            <a:off x="469126" y="2492342"/>
            <a:ext cx="8217674" cy="489398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dirty="0">
                <a:latin typeface="ArialMT"/>
              </a:rPr>
              <a:t>To find the PDF of </a:t>
            </a:r>
            <a:r>
              <a:rPr lang="en-US" altLang="zh-CN" sz="2400" dirty="0" err="1">
                <a:latin typeface="ArialMT"/>
              </a:rPr>
              <a:t>r.v.</a:t>
            </a:r>
            <a:r>
              <a:rPr lang="en-US" altLang="zh-CN" sz="2400" dirty="0">
                <a:latin typeface="ArialMT"/>
              </a:rPr>
              <a:t> </a:t>
            </a:r>
            <a:r>
              <a:rPr lang="en-US" altLang="zh-CN" sz="2400" i="1" dirty="0">
                <a:latin typeface="ArialMT"/>
              </a:rPr>
              <a:t>Z</a:t>
            </a:r>
            <a:r>
              <a:rPr lang="en-US" altLang="zh-CN" sz="2400" dirty="0">
                <a:latin typeface="ArialMT"/>
              </a:rPr>
              <a:t>= </a:t>
            </a:r>
            <a:r>
              <a:rPr lang="en-US" altLang="zh-CN" sz="2400" i="1" dirty="0">
                <a:latin typeface="ArialMT"/>
              </a:rPr>
              <a:t>X</a:t>
            </a:r>
            <a:r>
              <a:rPr lang="en-US" altLang="zh-CN" sz="2400" dirty="0">
                <a:latin typeface="ArialMT"/>
              </a:rPr>
              <a:t>+</a:t>
            </a:r>
            <a:r>
              <a:rPr lang="en-US" altLang="zh-CN" sz="2400" i="1" dirty="0">
                <a:latin typeface="ArialMT"/>
              </a:rPr>
              <a:t>Y</a:t>
            </a: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F0A02C17-D178-4820-9D31-09328360E19C}"/>
              </a:ext>
            </a:extLst>
          </p:cNvPr>
          <p:cNvSpPr txBox="1">
            <a:spLocks/>
          </p:cNvSpPr>
          <p:nvPr/>
        </p:nvSpPr>
        <p:spPr>
          <a:xfrm>
            <a:off x="457200" y="941432"/>
            <a:ext cx="8217674" cy="1550909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0" i="0" u="none" strike="noStrike" baseline="0" dirty="0">
                <a:latin typeface="ArialMT"/>
              </a:rPr>
              <a:t>The PDFs of independent</a:t>
            </a:r>
            <a:r>
              <a:rPr lang="en-US" altLang="zh-CN" sz="2400" b="0" i="0" u="none" strike="noStrike" dirty="0">
                <a:latin typeface="ArialMT"/>
              </a:rPr>
              <a:t> </a:t>
            </a:r>
            <a:r>
              <a:rPr lang="en-US" altLang="zh-CN" sz="2400" b="0" i="1" u="none" strike="noStrike" baseline="0" dirty="0">
                <a:latin typeface="ArialMT"/>
              </a:rPr>
              <a:t>X</a:t>
            </a:r>
            <a:r>
              <a:rPr lang="en-US" altLang="zh-CN" sz="2400" b="0" i="0" u="none" strike="noStrike" baseline="0" dirty="0">
                <a:latin typeface="ArialMT"/>
              </a:rPr>
              <a:t> and </a:t>
            </a:r>
            <a:r>
              <a:rPr lang="en-US" altLang="zh-CN" sz="2400" b="0" i="1" u="none" strike="noStrike" baseline="0" dirty="0">
                <a:latin typeface="ArialMT"/>
              </a:rPr>
              <a:t>Y</a:t>
            </a:r>
            <a:r>
              <a:rPr lang="en-US" altLang="zh-CN" sz="2400" b="0" i="0" u="none" strike="noStrike" baseline="0" dirty="0">
                <a:latin typeface="ArialMT"/>
              </a:rPr>
              <a:t> is given by</a:t>
            </a:r>
            <a:endParaRPr lang="en-US" altLang="zh-CN" sz="2400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0B8F8-991F-48E3-8433-9EB30E25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491563"/>
            <a:ext cx="4575175" cy="8822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D562DE-BD5E-45DC-8B04-AED9E832A74F}"/>
              </a:ext>
            </a:extLst>
          </p:cNvPr>
          <p:cNvSpPr txBox="1">
            <a:spLocks/>
          </p:cNvSpPr>
          <p:nvPr/>
        </p:nvSpPr>
        <p:spPr>
          <a:xfrm>
            <a:off x="498284" y="275964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64BA91-5830-45DE-9E33-FF661FAFE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4" y="2981740"/>
            <a:ext cx="3874933" cy="8297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D69003-0D46-40DA-BE96-2BD9E935A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4" y="4108387"/>
            <a:ext cx="6522718" cy="10918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09BF53-810A-4D89-8BE3-B2BA65848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83" y="5422975"/>
            <a:ext cx="6632271" cy="109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F0A02C17-D178-4820-9D31-09328360E19C}"/>
              </a:ext>
            </a:extLst>
          </p:cNvPr>
          <p:cNvSpPr txBox="1">
            <a:spLocks/>
          </p:cNvSpPr>
          <p:nvPr/>
        </p:nvSpPr>
        <p:spPr>
          <a:xfrm>
            <a:off x="457200" y="941432"/>
            <a:ext cx="8217674" cy="1550909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0" i="0" u="none" strike="noStrike" baseline="0" dirty="0">
                <a:latin typeface="ArialMT"/>
              </a:rPr>
              <a:t>The PDFs of independent</a:t>
            </a:r>
            <a:r>
              <a:rPr lang="en-US" altLang="zh-CN" sz="2400" b="0" i="0" u="none" strike="noStrike" dirty="0">
                <a:latin typeface="ArialMT"/>
              </a:rPr>
              <a:t> </a:t>
            </a:r>
            <a:r>
              <a:rPr lang="en-US" altLang="zh-CN" sz="2400" b="0" i="1" u="none" strike="noStrike" baseline="0" dirty="0">
                <a:latin typeface="ArialMT"/>
              </a:rPr>
              <a:t>X</a:t>
            </a:r>
            <a:r>
              <a:rPr lang="en-US" altLang="zh-CN" sz="2400" b="0" i="0" u="none" strike="noStrike" baseline="0" dirty="0">
                <a:latin typeface="ArialMT"/>
              </a:rPr>
              <a:t> and </a:t>
            </a:r>
            <a:r>
              <a:rPr lang="en-US" altLang="zh-CN" sz="2400" b="0" i="1" u="none" strike="noStrike" baseline="0" dirty="0">
                <a:latin typeface="ArialMT"/>
              </a:rPr>
              <a:t>Y</a:t>
            </a:r>
            <a:r>
              <a:rPr lang="en-US" altLang="zh-CN" sz="2400" b="0" i="0" u="none" strike="noStrike" baseline="0" dirty="0">
                <a:latin typeface="ArialMT"/>
              </a:rPr>
              <a:t> is given by</a:t>
            </a:r>
            <a:endParaRPr lang="en-US" altLang="zh-CN" sz="2400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0B8F8-991F-48E3-8433-9EB30E25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491563"/>
            <a:ext cx="4575175" cy="8822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207C33C-0097-4899-847F-1A6B5F3B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9" y="2839339"/>
            <a:ext cx="3339548" cy="220633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D562DE-BD5E-45DC-8B04-AED9E832A74F}"/>
              </a:ext>
            </a:extLst>
          </p:cNvPr>
          <p:cNvSpPr txBox="1">
            <a:spLocks/>
          </p:cNvSpPr>
          <p:nvPr/>
        </p:nvSpPr>
        <p:spPr>
          <a:xfrm>
            <a:off x="498284" y="275964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85BD1-60F5-4847-9AC8-465C55889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8" y="3264606"/>
            <a:ext cx="4849882" cy="13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4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Example  6.3.b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59F47068-85DD-4624-919C-21158D2C338A}"/>
              </a:ext>
            </a:extLst>
          </p:cNvPr>
          <p:cNvSpPr txBox="1">
            <a:spLocks/>
          </p:cNvSpPr>
          <p:nvPr/>
        </p:nvSpPr>
        <p:spPr>
          <a:xfrm>
            <a:off x="457200" y="1037125"/>
            <a:ext cx="8217674" cy="1545207"/>
          </a:xfrm>
          <a:prstGeom prst="rect">
            <a:avLst/>
          </a:prstGeom>
        </p:spPr>
        <p:txBody>
          <a:bodyPr/>
          <a:lstStyle>
            <a:lvl1pPr marL="514350" indent="-514350" algn="l" defTabSz="457200" rtl="0" eaLnBrk="1" latinLnBrk="0" hangingPunct="1">
              <a:spcBef>
                <a:spcPct val="20000"/>
              </a:spcBef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independent, 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~Norm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(0,1),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~Norm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(0,1), </a:t>
            </a:r>
          </a:p>
          <a:p>
            <a:pPr marL="0" indent="0">
              <a:buNone/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Find the PDF of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r.v.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6098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5534"/>
            <a:ext cx="8509003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Normal distribution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B134F4-11E4-4907-BD9B-394B26F3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0" y="3042096"/>
            <a:ext cx="8751688" cy="2232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2">
                <a:extLst>
                  <a:ext uri="{FF2B5EF4-FFF2-40B4-BE49-F238E27FC236}">
                    <a16:creationId xmlns:a16="http://schemas.microsoft.com/office/drawing/2014/main" id="{EFBDE15E-B164-4CC0-9020-61D268209D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163" y="1037125"/>
                <a:ext cx="8217674" cy="1545207"/>
              </a:xfrm>
              <a:prstGeom prst="rect">
                <a:avLst/>
              </a:prstGeom>
            </p:spPr>
            <p:txBody>
              <a:bodyPr/>
              <a:lstStyle>
                <a:lvl1pPr marL="514350" indent="-514350" algn="l" defTabSz="457200" rtl="0" eaLnBrk="1" latinLnBrk="0" hangingPunct="1">
                  <a:spcBef>
                    <a:spcPct val="20000"/>
                  </a:spcBef>
                  <a:buFont typeface="+mj-lt"/>
                  <a:buAutoNum type="arabicPeriod"/>
                  <a:defRPr lang="zh-CN" altLang="en-US" sz="3200" kern="1200" dirty="0" smtClean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j-ea"/>
                    <a:cs typeface="Franklin Gothic Book" panose="020B05030201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lang="zh-CN" altLang="en-US" sz="3200" kern="1200" dirty="0" smtClean="0">
                    <a:solidFill>
                      <a:schemeClr val="tx1"/>
                    </a:solidFill>
                    <a:latin typeface="Franklin Gothic Medium"/>
                    <a:ea typeface="+mj-ea"/>
                    <a:cs typeface="Franklin Gothic Medium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400" b="0" i="1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independent, 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400" b="0" i="1" u="none" strike="noStrike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400" b="0" i="1" u="none" strike="noStrike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u="none" strike="noStrike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u="none" strike="noStrike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400" b="0" i="1" u="none" strike="noStrike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u="none" strike="noStrike" baseline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400" b="0" i="1" u="none" strike="noStrike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b="0" i="1" u="none" strike="noStrike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b="0" i="1" u="none" strike="noStrike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u="none" strike="noStrike" baseline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altLang="zh-CN" sz="24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u="none" strike="noStrike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u="none" strike="noStrike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zh-CN" altLang="en-US" sz="2400" b="0" i="1" u="none" strike="noStrike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u="none" strike="noStrike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400" b="0" i="1" u="none" strike="noStrike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sz="2400" b="0" i="1" u="none" strike="noStrike" baseline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u="none" strike="noStrike" baseline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1" u="none" strike="noStrike" baseline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 b="0" i="1" u="none" strike="noStrike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u="none" strike="noStrike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u="none" strike="noStrike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占位符 2">
                <a:extLst>
                  <a:ext uri="{FF2B5EF4-FFF2-40B4-BE49-F238E27FC236}">
                    <a16:creationId xmlns:a16="http://schemas.microsoft.com/office/drawing/2014/main" id="{EFBDE15E-B164-4CC0-9020-61D268209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63" y="1037125"/>
                <a:ext cx="8217674" cy="1545207"/>
              </a:xfrm>
              <a:prstGeom prst="rect">
                <a:avLst/>
              </a:prstGeom>
              <a:blipFill>
                <a:blip r:embed="rId3"/>
                <a:stretch>
                  <a:fillRect l="-1187" t="-2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901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6.1a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7B761F41-3F78-4035-B752-29D9243042BF}"/>
              </a:ext>
            </a:extLst>
          </p:cNvPr>
          <p:cNvSpPr txBox="1"/>
          <p:nvPr/>
        </p:nvSpPr>
        <p:spPr bwMode="auto">
          <a:xfrm>
            <a:off x="457200" y="1007611"/>
            <a:ext cx="8229600" cy="122670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</a:rPr>
              <a:t>For 2D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r.v.s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i="1" dirty="0">
                <a:latin typeface="Times New Roman" panose="02020603050405020304" pitchFamily="18" charset="0"/>
              </a:rPr>
              <a:t>X,Y</a:t>
            </a:r>
            <a:r>
              <a:rPr lang="en-US" altLang="zh-CN" sz="2400" dirty="0">
                <a:latin typeface="Times New Roman" panose="02020603050405020304" pitchFamily="18" charset="0"/>
              </a:rPr>
              <a:t>), the joint CDF is :</a:t>
            </a:r>
          </a:p>
          <a:p>
            <a:r>
              <a:rPr lang="en-US" altLang="zh-CN" sz="2400" i="1" dirty="0">
                <a:latin typeface="Times New Roman" panose="02020603050405020304" pitchFamily="18" charset="0"/>
              </a:rPr>
              <a:t>		F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x,y</a:t>
            </a:r>
            <a:r>
              <a:rPr lang="en-US" altLang="zh-CN" sz="2400" dirty="0">
                <a:latin typeface="Times New Roman" panose="02020603050405020304" pitchFamily="18" charset="0"/>
              </a:rPr>
              <a:t>)=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B+arctan</a:t>
            </a:r>
            <a:r>
              <a:rPr lang="en-US" altLang="zh-CN" sz="2400" i="1" dirty="0">
                <a:latin typeface="Times New Roman" panose="02020603050405020304" pitchFamily="18" charset="0"/>
              </a:rPr>
              <a:t> x</a:t>
            </a:r>
            <a:r>
              <a:rPr lang="en-US" altLang="zh-CN" sz="2400" dirty="0">
                <a:latin typeface="Times New Roman" panose="02020603050405020304" pitchFamily="18" charset="0"/>
              </a:rPr>
              <a:t>)(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C+acrtan</a:t>
            </a:r>
            <a:r>
              <a:rPr lang="en-US" altLang="zh-CN" sz="2400" i="1" dirty="0">
                <a:latin typeface="Times New Roman" panose="02020603050405020304" pitchFamily="18" charset="0"/>
              </a:rPr>
              <a:t> y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</a:p>
          <a:p>
            <a:r>
              <a:rPr lang="en-US" altLang="zh-CN" sz="2400" dirty="0">
                <a:latin typeface="Times New Roman" panose="02020603050405020304" pitchFamily="18" charset="0"/>
              </a:rPr>
              <a:t>To find A, B , C.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14715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2661" y="1044068"/>
                <a:ext cx="8196309" cy="3601561"/>
              </a:xfrm>
            </p:spPr>
            <p:txBody>
              <a:bodyPr/>
              <a:lstStyle/>
              <a:p>
                <a:r>
                  <a:rPr lang="en-US" altLang="zh-CN" sz="2400" b="1" dirty="0"/>
                  <a:t>Example     </a:t>
                </a:r>
                <a:r>
                  <a:rPr lang="en-US" altLang="zh-CN" sz="2400" dirty="0"/>
                  <a:t>(Comparing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Exponentials of different rates</a:t>
                </a:r>
                <a:r>
                  <a:rPr lang="en-US" altLang="zh-CN" sz="2400" dirty="0"/>
                  <a:t>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T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n-US" altLang="zh-CN" sz="2400" dirty="0"/>
                  <a:t>Expo(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) and </a:t>
                </a:r>
                <a:r>
                  <a:rPr lang="en-US" altLang="zh-CN" sz="2400" i="1" dirty="0"/>
                  <a:t>T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n-US" altLang="zh-CN" sz="2400" dirty="0"/>
                  <a:t>Expo(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400" dirty="0"/>
                  <a:t> ) be independent. Find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P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&lt; T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). </a:t>
                </a:r>
                <a:br>
                  <a:rPr lang="en-US" altLang="zh-CN" sz="2400" dirty="0"/>
                </a:br>
                <a:r>
                  <a:rPr lang="en-US" altLang="zh-CN" sz="24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</a:rPr>
                  <a:t>1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 lifetime of refrigerator      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</a:rPr>
                  <a:t>2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 lifetime of refrigerator)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661" y="1044068"/>
                <a:ext cx="8196309" cy="3601561"/>
              </a:xfrm>
              <a:blipFill>
                <a:blip r:embed="rId2"/>
                <a:stretch>
                  <a:fillRect l="-967" t="-1184" r="-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174CBDF-D151-4388-8C16-274941C92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36" y="2835479"/>
            <a:ext cx="5419817" cy="40225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88EF2E-ED6E-40E0-BAA7-5AF48B3BFBEF}"/>
              </a:ext>
            </a:extLst>
          </p:cNvPr>
          <p:cNvSpPr txBox="1">
            <a:spLocks/>
          </p:cNvSpPr>
          <p:nvPr/>
        </p:nvSpPr>
        <p:spPr>
          <a:xfrm>
            <a:off x="498284" y="275964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0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77352" y="886690"/>
                <a:ext cx="8259562" cy="26860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b="1" dirty="0"/>
                  <a:t>Example 7.1.24 </a:t>
                </a:r>
                <a:r>
                  <a:rPr lang="en-US" altLang="zh-CN" sz="2000" dirty="0"/>
                  <a:t>(Cauchy PDF)</a:t>
                </a:r>
                <a:r>
                  <a:rPr lang="en-US" altLang="zh-CN" sz="2000" b="1" dirty="0"/>
                  <a:t>. </a:t>
                </a:r>
                <a:r>
                  <a:rPr lang="en-US" altLang="zh-CN" sz="2000" dirty="0"/>
                  <a:t>Let </a:t>
                </a:r>
                <a:r>
                  <a:rPr lang="en-US" altLang="zh-CN" sz="2000" i="1" dirty="0"/>
                  <a:t>X </a:t>
                </a:r>
                <a:r>
                  <a:rPr lang="en-US" altLang="zh-CN" sz="2000" dirty="0"/>
                  <a:t>and </a:t>
                </a:r>
                <a:r>
                  <a:rPr lang="en-US" altLang="zh-CN" sz="2000" i="1" dirty="0"/>
                  <a:t>Y </a:t>
                </a:r>
                <a:r>
                  <a:rPr lang="en-US" altLang="zh-CN" sz="2000" dirty="0"/>
                  <a:t>be </a:t>
                </a:r>
                <a:r>
                  <a:rPr lang="en-US" altLang="zh-CN" sz="2000" dirty="0" err="1"/>
                  <a:t>i.i.d</a:t>
                </a:r>
                <a:r>
                  <a:rPr lang="en-US" altLang="zh-CN" sz="2000" dirty="0"/>
                  <a:t>. </a:t>
                </a:r>
                <a:r>
                  <a:rPr lang="en-US" altLang="zh-CN" sz="2000" i="1" dirty="0"/>
                  <a:t>N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0, 1</m:t>
                    </m:r>
                  </m:oMath>
                </a14:m>
                <a:r>
                  <a:rPr lang="en-US" altLang="zh-CN" sz="2000" dirty="0"/>
                  <a:t>), and let </a:t>
                </a:r>
                <a:r>
                  <a:rPr lang="en-US" altLang="zh-CN" sz="2000" i="1" dirty="0"/>
                  <a:t>T </a:t>
                </a:r>
                <a:r>
                  <a:rPr lang="en-US" altLang="zh-CN" sz="2000" dirty="0"/>
                  <a:t>= </a:t>
                </a:r>
                <a:r>
                  <a:rPr lang="en-US" altLang="zh-CN" sz="2000" i="1" dirty="0"/>
                  <a:t>X/Y </a:t>
                </a:r>
                <a:r>
                  <a:rPr lang="en-US" altLang="zh-CN" sz="2000" dirty="0"/>
                  <a:t>. The distribution of </a:t>
                </a:r>
                <a:r>
                  <a:rPr lang="en-US" altLang="zh-CN" sz="2000" i="1" dirty="0"/>
                  <a:t>T </a:t>
                </a:r>
                <a:r>
                  <a:rPr lang="en-US" altLang="zh-CN" sz="2000" dirty="0"/>
                  <a:t>is a famous named distribution called the </a:t>
                </a:r>
                <a:r>
                  <a:rPr lang="en-US" altLang="zh-CN" sz="2000" i="1" dirty="0"/>
                  <a:t>Cauchy </a:t>
                </a:r>
                <a:r>
                  <a:rPr lang="en-US" altLang="zh-CN" sz="2000" dirty="0"/>
                  <a:t>distribution. Meanwhile, find the PDF of </a:t>
                </a:r>
                <a:r>
                  <a:rPr lang="en-US" altLang="zh-CN" sz="2000" i="1" dirty="0"/>
                  <a:t>T </a:t>
                </a:r>
                <a:br>
                  <a:rPr lang="en-US" altLang="zh-CN" sz="2000" dirty="0"/>
                </a:b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352" y="886690"/>
                <a:ext cx="8259562" cy="2686050"/>
              </a:xfrm>
              <a:blipFill>
                <a:blip r:embed="rId2"/>
                <a:stretch>
                  <a:fillRect l="-812" t="-1134" r="-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B536F56B-4AAD-46FB-9509-4992434C8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34" y="2369551"/>
            <a:ext cx="4771540" cy="5924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1F8B11-3187-40C5-8FC5-93BA47B7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33" y="3182770"/>
            <a:ext cx="2429396" cy="2965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5C7896-D557-42A0-B2F2-C9820485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33" y="3805444"/>
            <a:ext cx="5957888" cy="12501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8AB010-B63A-4772-AE91-CA4C99DDEDC1}"/>
              </a:ext>
            </a:extLst>
          </p:cNvPr>
          <p:cNvSpPr txBox="1">
            <a:spLocks/>
          </p:cNvSpPr>
          <p:nvPr/>
        </p:nvSpPr>
        <p:spPr>
          <a:xfrm>
            <a:off x="498284" y="275964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A9ED0B50-3B96-484C-8C85-28F577F0B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414" y="5147557"/>
            <a:ext cx="4387134" cy="17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5534"/>
            <a:ext cx="8509003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Some examples for distributions of  Z= X+Y</a:t>
            </a: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53CB78-36C8-4081-8FCD-71419AE91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4" y="1046646"/>
            <a:ext cx="8346586" cy="9675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79268B-4741-41E4-B590-11580624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34" y="2658641"/>
            <a:ext cx="8432801" cy="16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5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5534"/>
            <a:ext cx="8509003" cy="606642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Some examples of </a:t>
            </a:r>
            <a:r>
              <a:rPr lang="en-US" altLang="zh-CN" sz="3200" i="1" dirty="0">
                <a:solidFill>
                  <a:srgbClr val="FF0000"/>
                </a:solidFill>
              </a:rPr>
              <a:t>Z</a:t>
            </a:r>
            <a:r>
              <a:rPr lang="en-US" altLang="zh-CN" sz="3200" dirty="0">
                <a:solidFill>
                  <a:srgbClr val="FF0000"/>
                </a:solidFill>
              </a:rPr>
              <a:t>= X+Y</a:t>
            </a:r>
            <a:br>
              <a:rPr lang="en-US" altLang="zh-CN" sz="3200" dirty="0">
                <a:solidFill>
                  <a:srgbClr val="FF0000"/>
                </a:solidFill>
              </a:rPr>
            </a:br>
            <a:br>
              <a:rPr lang="en-US" altLang="zh-CN" sz="3200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6FB481-8E35-4115-B27D-271A36BB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6" y="1128809"/>
            <a:ext cx="8238067" cy="1154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5789A4-BE09-4E58-99FC-F7002E67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66" y="2570897"/>
            <a:ext cx="8238067" cy="13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460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95179F00-92D0-4989-B63B-6814DFF114EA}"/>
                  </a:ext>
                </a:extLst>
              </p:cNvPr>
              <p:cNvSpPr txBox="1"/>
              <p:nvPr/>
            </p:nvSpPr>
            <p:spPr bwMode="auto">
              <a:xfrm>
                <a:off x="638754" y="3962400"/>
                <a:ext cx="6643688" cy="1828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)⋯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)⋯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−∞&lt;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&lt;+∞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95179F00-92D0-4989-B63B-6814DFF11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8754" y="3962400"/>
                <a:ext cx="6643688" cy="1828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E9BF9225-8FF5-4F59-BDFD-83743E9ECED7}"/>
              </a:ext>
            </a:extLst>
          </p:cNvPr>
          <p:cNvGrpSpPr/>
          <p:nvPr/>
        </p:nvGrpSpPr>
        <p:grpSpPr>
          <a:xfrm>
            <a:off x="598998" y="1295865"/>
            <a:ext cx="7376160" cy="2061698"/>
            <a:chOff x="408167" y="1295865"/>
            <a:chExt cx="5998970" cy="2061698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50884" name="Object 4">
                  <a:extLst>
                    <a:ext uri="{FF2B5EF4-FFF2-40B4-BE49-F238E27FC236}">
                      <a16:creationId xmlns:a16="http://schemas.microsoft.com/office/drawing/2014/main" id="{13D0FFB2-5825-494F-AF02-5A01BB4D32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39945566"/>
                    </p:ext>
                  </p:extLst>
                </p:nvPr>
              </p:nvGraphicFramePr>
              <p:xfrm>
                <a:off x="533387" y="1828800"/>
                <a:ext cx="5873750" cy="15287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4574" name="Equation" r:id="rId4" imgW="2438280" imgH="634680" progId="Equation.3">
                        <p:embed/>
                      </p:oleObj>
                    </mc:Choice>
                    <mc:Fallback>
                      <p:oleObj name="Equation" r:id="rId4" imgW="2438280" imgH="634680" progId="Equation.3">
                        <p:embed/>
                        <p:pic>
                          <p:nvPicPr>
                            <p:cNvPr id="250884" name="Object 4">
                              <a:extLst>
                                <a:ext uri="{FF2B5EF4-FFF2-40B4-BE49-F238E27FC236}">
                                  <a16:creationId xmlns:a16="http://schemas.microsoft.com/office/drawing/2014/main" id="{13D0FFB2-5825-494F-AF02-5A01BB4D32E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3387" y="1828800"/>
                              <a:ext cx="5873750" cy="15287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50884" name="Object 4">
                  <a:extLst>
                    <a:ext uri="{FF2B5EF4-FFF2-40B4-BE49-F238E27FC236}">
                      <a16:creationId xmlns:a16="http://schemas.microsoft.com/office/drawing/2014/main" id="{13D0FFB2-5825-494F-AF02-5A01BB4D32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39945566"/>
                    </p:ext>
                  </p:extLst>
                </p:nvPr>
              </p:nvGraphicFramePr>
              <p:xfrm>
                <a:off x="533387" y="1828800"/>
                <a:ext cx="5873750" cy="15287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4487" name="Equation" r:id="rId6" imgW="2438280" imgH="634680" progId="Equation.3">
                        <p:embed/>
                      </p:oleObj>
                    </mc:Choice>
                    <mc:Fallback>
                      <p:oleObj name="Equation" r:id="rId6" imgW="2438280" imgH="634680" progId="Equation.3">
                        <p:embed/>
                        <p:pic>
                          <p:nvPicPr>
                            <p:cNvPr id="250884" name="Object 4">
                              <a:extLst>
                                <a:ext uri="{FF2B5EF4-FFF2-40B4-BE49-F238E27FC236}">
                                  <a16:creationId xmlns:a16="http://schemas.microsoft.com/office/drawing/2014/main" id="{13D0FFB2-5825-494F-AF02-5A01BB4D32E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3387" y="1828800"/>
                              <a:ext cx="5873750" cy="15287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9F2E1F2B-6CE7-4CC2-95DD-119927693A54}"/>
                    </a:ext>
                  </a:extLst>
                </p:cNvPr>
                <p:cNvSpPr txBox="1"/>
                <p:nvPr/>
              </p:nvSpPr>
              <p:spPr>
                <a:xfrm>
                  <a:off x="408167" y="1295865"/>
                  <a:ext cx="4572000" cy="106586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sz="32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9F2E1F2B-6CE7-4CC2-95DD-119927693A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67" y="1295865"/>
                  <a:ext cx="4572000" cy="1065869"/>
                </a:xfrm>
                <a:prstGeom prst="rect">
                  <a:avLst/>
                </a:prstGeom>
                <a:blipFill>
                  <a:blip r:embed="rId8"/>
                  <a:stretch>
                    <a:fillRect l="-2711" r="-29718" b="-18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B6DBC4A2-CBA6-4C24-B2EE-5E58ECAB31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884" name="Object 2">
                <a:extLst>
                  <a:ext uri="{FF2B5EF4-FFF2-40B4-BE49-F238E27FC236}">
                    <a16:creationId xmlns:a16="http://schemas.microsoft.com/office/drawing/2014/main" id="{79ED9955-A7F8-46A1-8F29-1BC23CFE29CE}"/>
                  </a:ext>
                </a:extLst>
              </p:cNvPr>
              <p:cNvSpPr txBox="1"/>
              <p:nvPr/>
            </p:nvSpPr>
            <p:spPr bwMode="auto">
              <a:xfrm>
                <a:off x="654652" y="3681452"/>
                <a:ext cx="7511332" cy="27988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),⋯,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=1−(1−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))(1−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))⋯(1−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−∞&lt;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&lt;+∞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0884" name="Object 2">
                <a:extLst>
                  <a:ext uri="{FF2B5EF4-FFF2-40B4-BE49-F238E27FC236}">
                    <a16:creationId xmlns:a16="http://schemas.microsoft.com/office/drawing/2014/main" id="{79ED9955-A7F8-46A1-8F29-1BC23CFE2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4652" y="3681452"/>
                <a:ext cx="7511332" cy="2798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BA84C1E1-89F1-41DC-8E25-B9DE61F9A7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36F27C-F59F-4945-B0FA-306AB9BDF1DD}"/>
              </a:ext>
            </a:extLst>
          </p:cNvPr>
          <p:cNvGrpSpPr/>
          <p:nvPr/>
        </p:nvGrpSpPr>
        <p:grpSpPr>
          <a:xfrm>
            <a:off x="598998" y="1295865"/>
            <a:ext cx="7376160" cy="2061698"/>
            <a:chOff x="408167" y="1295865"/>
            <a:chExt cx="5998970" cy="2061698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Object 4">
                  <a:extLst>
                    <a:ext uri="{FF2B5EF4-FFF2-40B4-BE49-F238E27FC236}">
                      <a16:creationId xmlns:a16="http://schemas.microsoft.com/office/drawing/2014/main" id="{6E36F3D4-7895-45FF-9172-9E948D41046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9444288"/>
                    </p:ext>
                  </p:extLst>
                </p:nvPr>
              </p:nvGraphicFramePr>
              <p:xfrm>
                <a:off x="533387" y="1828800"/>
                <a:ext cx="5873750" cy="15287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5558" name="Equation" r:id="rId4" imgW="2438280" imgH="634680" progId="Equation.3">
                        <p:embed/>
                      </p:oleObj>
                    </mc:Choice>
                    <mc:Fallback>
                      <p:oleObj name="Equation" r:id="rId4" imgW="2438280" imgH="634680" progId="Equation.3">
                        <p:embed/>
                        <p:pic>
                          <p:nvPicPr>
                            <p:cNvPr id="250884" name="Object 4">
                              <a:extLst>
                                <a:ext uri="{FF2B5EF4-FFF2-40B4-BE49-F238E27FC236}">
                                  <a16:creationId xmlns:a16="http://schemas.microsoft.com/office/drawing/2014/main" id="{13D0FFB2-5825-494F-AF02-5A01BB4D32E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3387" y="1828800"/>
                              <a:ext cx="5873750" cy="15287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" name="Object 4">
                  <a:extLst>
                    <a:ext uri="{FF2B5EF4-FFF2-40B4-BE49-F238E27FC236}">
                      <a16:creationId xmlns:a16="http://schemas.microsoft.com/office/drawing/2014/main" id="{6E36F3D4-7895-45FF-9172-9E948D41046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9444288"/>
                    </p:ext>
                  </p:extLst>
                </p:nvPr>
              </p:nvGraphicFramePr>
              <p:xfrm>
                <a:off x="533387" y="1828800"/>
                <a:ext cx="5873750" cy="15287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5471" name="Equation" r:id="rId6" imgW="2438280" imgH="634680" progId="Equation.3">
                        <p:embed/>
                      </p:oleObj>
                    </mc:Choice>
                    <mc:Fallback>
                      <p:oleObj name="Equation" r:id="rId6" imgW="2438280" imgH="634680" progId="Equation.3">
                        <p:embed/>
                        <p:pic>
                          <p:nvPicPr>
                            <p:cNvPr id="250884" name="Object 4">
                              <a:extLst>
                                <a:ext uri="{FF2B5EF4-FFF2-40B4-BE49-F238E27FC236}">
                                  <a16:creationId xmlns:a16="http://schemas.microsoft.com/office/drawing/2014/main" id="{13D0FFB2-5825-494F-AF02-5A01BB4D32E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3387" y="1828800"/>
                              <a:ext cx="5873750" cy="15287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CE73F14-EFFF-4C7E-A667-03B6D7FE2F6B}"/>
                    </a:ext>
                  </a:extLst>
                </p:cNvPr>
                <p:cNvSpPr txBox="1"/>
                <p:nvPr/>
              </p:nvSpPr>
              <p:spPr>
                <a:xfrm>
                  <a:off x="408167" y="1295865"/>
                  <a:ext cx="4572000" cy="106586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sz="32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CE73F14-EFFF-4C7E-A667-03B6D7FE2F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67" y="1295865"/>
                  <a:ext cx="4572000" cy="1065869"/>
                </a:xfrm>
                <a:prstGeom prst="rect">
                  <a:avLst/>
                </a:prstGeom>
                <a:blipFill>
                  <a:blip r:embed="rId8"/>
                  <a:stretch>
                    <a:fillRect l="-2711" r="-29718" b="-18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0884" name="Object 4">
                <a:extLst>
                  <a:ext uri="{FF2B5EF4-FFF2-40B4-BE49-F238E27FC236}">
                    <a16:creationId xmlns:a16="http://schemas.microsoft.com/office/drawing/2014/main" id="{5CA62706-B692-49D0-8B58-1203E06EB446}"/>
                  </a:ext>
                </a:extLst>
              </p:cNvPr>
              <p:cNvSpPr txBox="1"/>
              <p:nvPr/>
            </p:nvSpPr>
            <p:spPr bwMode="auto">
              <a:xfrm>
                <a:off x="674425" y="997227"/>
                <a:ext cx="7708900" cy="49742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𝑃𝐷𝐹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zh-CN" alt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zh-CN" alt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en-US" altLang="zh-CN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CDF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</m:oMath>
                </a14:m>
                <a:r>
                  <a:rPr lang="en-US" altLang="zh-CN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br>
                  <a:rPr lang="zh-CN" alt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)=[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−∞&lt;</m:t>
                            </m:r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&lt;+∞</m:t>
                            </m:r>
                          </m:e>
                        </m:mr>
                      </m:m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)=1−[1−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−∞&lt;</m:t>
                            </m:r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&lt;+∞</m:t>
                            </m:r>
                          </m:e>
                        </m:mr>
                      </m:m>
                    </m:oMath>
                  </m:oMathPara>
                </a14:m>
                <a:br>
                  <a:rPr lang="zh-CN" alt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en-US" altLang="zh-CN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PDF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</m:oMath>
                </a14:m>
                <a:r>
                  <a:rPr lang="en-US" altLang="zh-CN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zh-CN" alt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−∞&lt;</m:t>
                            </m:r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&lt;+∞</m:t>
                            </m:r>
                          </m:e>
                        </m:mr>
                      </m:m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−∞&lt;</m:t>
                            </m:r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&lt;+∞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50884" name="Object 4">
                <a:extLst>
                  <a:ext uri="{FF2B5EF4-FFF2-40B4-BE49-F238E27FC236}">
                    <a16:creationId xmlns:a16="http://schemas.microsoft.com/office/drawing/2014/main" id="{5CA62706-B692-49D0-8B58-1203E06E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425" y="997227"/>
                <a:ext cx="7708900" cy="4974203"/>
              </a:xfrm>
              <a:prstGeom prst="rect">
                <a:avLst/>
              </a:prstGeom>
              <a:blipFill>
                <a:blip r:embed="rId2"/>
                <a:stretch>
                  <a:fillRect l="-1661" t="-13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B40B97F5-3985-4CF2-A51E-AF1CD90B66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675" y="304800"/>
            <a:ext cx="8001000" cy="6924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2981" y="978009"/>
                <a:ext cx="8253454" cy="4834393"/>
              </a:xfrm>
            </p:spPr>
            <p:txBody>
              <a:bodyPr/>
              <a:lstStyle/>
              <a:p>
                <a:r>
                  <a:rPr lang="en-US" altLang="zh-CN" sz="2400" b="1" dirty="0"/>
                  <a:t>Example   </a:t>
                </a:r>
                <a:r>
                  <a:rPr lang="en-US" altLang="zh-CN" sz="2400" dirty="0"/>
                  <a:t>(Minimum of independent Expos)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X  Y </a:t>
                </a:r>
                <a:r>
                  <a:rPr lang="en-US" altLang="zh-CN" sz="2400" dirty="0"/>
                  <a:t>be </a:t>
                </a:r>
                <a:r>
                  <a:rPr lang="en-US" altLang="zh-CN" sz="2400" dirty="0" err="1"/>
                  <a:t>i.i.d</a:t>
                </a:r>
                <a:r>
                  <a:rPr lang="en-US" altLang="zh-CN" sz="2400" dirty="0"/>
                  <a:t>.,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</a:t>
                </a:r>
                <a:r>
                  <a:rPr lang="en-US" altLang="zh-CN" sz="2400" dirty="0"/>
                  <a:t>Expo(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). Let </a:t>
                </a:r>
                <a:r>
                  <a:rPr lang="en-US" altLang="zh-CN" sz="2400" i="1" dirty="0"/>
                  <a:t>Z </a:t>
                </a:r>
                <a:r>
                  <a:rPr lang="en-US" altLang="zh-CN" sz="2400" dirty="0"/>
                  <a:t>= min(</a:t>
                </a:r>
                <a:r>
                  <a:rPr lang="en-US" altLang="zh-CN" sz="2400" i="1" dirty="0"/>
                  <a:t>X, Y</a:t>
                </a:r>
                <a:r>
                  <a:rPr lang="en-US" altLang="zh-CN" sz="2400" dirty="0"/>
                  <a:t>).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 To find </a:t>
                </a:r>
                <a:r>
                  <a:rPr lang="en-US" altLang="zh-CN" sz="2400" i="1" dirty="0"/>
                  <a:t>Z</a:t>
                </a:r>
                <a:r>
                  <a:rPr lang="en-US" altLang="zh-CN" sz="2400" dirty="0"/>
                  <a:t>’s PDF</a:t>
                </a:r>
              </a:p>
              <a:p>
                <a:pPr marL="0" indent="0">
                  <a:buNone/>
                </a:pPr>
                <a:br>
                  <a:rPr lang="en-US" altLang="zh-CN" sz="2800" dirty="0"/>
                </a:br>
                <a:endParaRPr lang="en-US" altLang="zh-CN" sz="2800" dirty="0"/>
              </a:p>
              <a:p>
                <a:pPr marL="0" indent="0">
                  <a:buNone/>
                </a:pP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981" y="978009"/>
                <a:ext cx="8253454" cy="4834393"/>
              </a:xfrm>
              <a:blipFill>
                <a:blip r:embed="rId2"/>
                <a:stretch>
                  <a:fillRect l="-1034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934F078-4FFC-46AC-A0D4-8D82B5FC51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6.3 Distribution of Function of Bivariate R.V.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9755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6.3 Distribution of Function of Bivariate R.V.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5231"/>
                <a:ext cx="8229600" cy="4373218"/>
              </a:xfrm>
            </p:spPr>
            <p:txBody>
              <a:bodyPr/>
              <a:lstStyle/>
              <a:p>
                <a:r>
                  <a:rPr lang="en-US" altLang="zh-CN" sz="2400" b="1" dirty="0"/>
                  <a:t>Theorem   </a:t>
                </a:r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g </a:t>
                </a:r>
                <a:r>
                  <a:rPr lang="en-US" altLang="zh-CN" sz="2400" dirty="0"/>
                  <a:t>be a function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400" dirty="0"/>
                  <a:t>. If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are discrete, then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i="1" dirty="0"/>
                  <a:t>      </a:t>
                </a:r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are continuous with joint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i="1" dirty="0"/>
                  <a:t> </a:t>
                </a:r>
                <a:r>
                  <a:rPr lang="en-US" altLang="zh-CN" sz="2400" dirty="0"/>
                  <a:t>, then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5231"/>
                <a:ext cx="8229600" cy="4373218"/>
              </a:xfrm>
              <a:blipFill>
                <a:blip r:embed="rId2"/>
                <a:stretch>
                  <a:fillRect l="-963" t="-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0181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9873"/>
                <a:ext cx="8229600" cy="2686050"/>
              </a:xfrm>
            </p:spPr>
            <p:txBody>
              <a:bodyPr/>
              <a:lstStyle/>
              <a:p>
                <a:r>
                  <a:rPr lang="en-US" altLang="zh-CN" sz="2400" b="1" dirty="0"/>
                  <a:t>Example   </a:t>
                </a:r>
                <a:r>
                  <a:rPr lang="en-US" altLang="zh-CN" sz="2400" dirty="0"/>
                  <a:t>(Expected distance between two Uniforms)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For </a:t>
                </a:r>
                <a:r>
                  <a:rPr lang="en-US" altLang="zh-CN" sz="2400" i="1" dirty="0"/>
                  <a:t>X, Y </a:t>
                </a:r>
                <a:r>
                  <a:rPr lang="en-US" altLang="zh-CN" sz="2400" dirty="0" err="1"/>
                  <a:t>i.i.d</a:t>
                </a:r>
                <a:r>
                  <a:rPr lang="en-US" altLang="zh-CN" sz="2400" dirty="0"/>
                  <a:t>.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 err="1"/>
                  <a:t>Unif</a:t>
                </a:r>
                <a:r>
                  <a:rPr lang="en-US" altLang="zh-CN" sz="2400" dirty="0"/>
                  <a:t>(0</a:t>
                </a:r>
                <a:r>
                  <a:rPr lang="en-US" altLang="zh-CN" sz="2400" i="1" dirty="0"/>
                  <a:t>, </a:t>
                </a:r>
                <a:r>
                  <a:rPr lang="en-US" altLang="zh-CN" sz="2400" dirty="0"/>
                  <a:t>1), find </a:t>
                </a:r>
                <a:r>
                  <a:rPr lang="en-US" altLang="zh-CN" sz="2400" i="1" dirty="0"/>
                  <a:t>E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|X - Y |</a:t>
                </a:r>
                <a:r>
                  <a:rPr lang="en-US" altLang="zh-CN" sz="2400" dirty="0"/>
                  <a:t>). </a:t>
                </a: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9873"/>
                <a:ext cx="8229600" cy="2686050"/>
              </a:xfrm>
              <a:blipFill>
                <a:blip r:embed="rId2"/>
                <a:stretch>
                  <a:fillRect l="-963" t="-1591" r="-2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4A091B7-1101-43CC-B114-C48333A2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30" y="2205607"/>
            <a:ext cx="7535860" cy="268604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C6BEC0F-49E1-4CB5-AEE0-E5BB57D8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 fontScale="90000"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6.3 Distribution of Function of Bivariate R.V.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1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17338</TotalTime>
  <Words>7022</Words>
  <Application>Microsoft Office PowerPoint</Application>
  <PresentationFormat>全屏显示(4:3)</PresentationFormat>
  <Paragraphs>1020</Paragraphs>
  <Slides>123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8" baseType="lpstr">
      <vt:lpstr>Arial-ItalicMT</vt:lpstr>
      <vt:lpstr>ArialMT</vt:lpstr>
      <vt:lpstr>黑体</vt:lpstr>
      <vt:lpstr>楷体_GB2312</vt:lpstr>
      <vt:lpstr>Arial</vt:lpstr>
      <vt:lpstr>Calibri</vt:lpstr>
      <vt:lpstr>Cambria Math</vt:lpstr>
      <vt:lpstr>Comic Sans MS</vt:lpstr>
      <vt:lpstr>Franklin Gothic Book</vt:lpstr>
      <vt:lpstr>Franklin Gothic Medium</vt:lpstr>
      <vt:lpstr>Garamond</vt:lpstr>
      <vt:lpstr>Symbol</vt:lpstr>
      <vt:lpstr>Times New Roman</vt:lpstr>
      <vt:lpstr>Office Theme</vt:lpstr>
      <vt:lpstr>Equation</vt:lpstr>
      <vt:lpstr>6. Jointly Distributed  Random Variables</vt:lpstr>
      <vt:lpstr>Contents</vt:lpstr>
      <vt:lpstr>6.1 Joint Distribution Functions </vt:lpstr>
      <vt:lpstr>6.1 Joint Distribution Functions</vt:lpstr>
      <vt:lpstr>Joint CDF’s properties</vt:lpstr>
      <vt:lpstr>Joint CDF’s properties</vt:lpstr>
      <vt:lpstr>Understanding Joint CDF’s properties</vt:lpstr>
      <vt:lpstr>Understanding Joint CDF’s properties</vt:lpstr>
      <vt:lpstr>Example 6.1a</vt:lpstr>
      <vt:lpstr>Joint PMF for discrete r.v.s</vt:lpstr>
      <vt:lpstr>Marginal PMF for discrete r.v.s</vt:lpstr>
      <vt:lpstr>Conditional PMF for discrete r.v.s</vt:lpstr>
      <vt:lpstr>Conditional PMF for discrete r.v.s</vt:lpstr>
      <vt:lpstr>Distribution of function of joint discrete r.v.s</vt:lpstr>
      <vt:lpstr>Example 6.1b  Cards</vt:lpstr>
      <vt:lpstr>Example 6.1b Cards</vt:lpstr>
      <vt:lpstr>Joint distribution function</vt:lpstr>
      <vt:lpstr>Example 6.1b Cards</vt:lpstr>
      <vt:lpstr>Question for you</vt:lpstr>
      <vt:lpstr>Marginal probabilities</vt:lpstr>
      <vt:lpstr>Example 6.1c Red and blue balls</vt:lpstr>
      <vt:lpstr>Independent discrete r.v.s</vt:lpstr>
      <vt:lpstr>Independent discrete r.v.s</vt:lpstr>
      <vt:lpstr>Example 6.1d  </vt:lpstr>
      <vt:lpstr>Example 6.1d</vt:lpstr>
      <vt:lpstr>Example 6.1d</vt:lpstr>
      <vt:lpstr>Independent Poisson</vt:lpstr>
      <vt:lpstr>Independent Poisson</vt:lpstr>
      <vt:lpstr>Expectation</vt:lpstr>
      <vt:lpstr>Method 1: Example</vt:lpstr>
      <vt:lpstr>Method 2: Example</vt:lpstr>
      <vt:lpstr>Example 6.1e Chicken-egg  </vt:lpstr>
      <vt:lpstr>Example 6.1e Chicken-egg  </vt:lpstr>
      <vt:lpstr>Multinomial distributions</vt:lpstr>
      <vt:lpstr>Multinomial distributions</vt:lpstr>
      <vt:lpstr>PowerPoint 演示文稿</vt:lpstr>
      <vt:lpstr>2D Continuous random variables</vt:lpstr>
      <vt:lpstr>2D Continuous random variables</vt:lpstr>
      <vt:lpstr>2D PDF’s properties</vt:lpstr>
      <vt:lpstr>An example</vt:lpstr>
      <vt:lpstr>Continuous marginals</vt:lpstr>
      <vt:lpstr>Marginal PDF for continuous r.v.s</vt:lpstr>
      <vt:lpstr>Conditional PDF for continuous r.v.s</vt:lpstr>
      <vt:lpstr>Exception of function of joint r.v. X and Y</vt:lpstr>
      <vt:lpstr>PowerPoint 演示文稿</vt:lpstr>
      <vt:lpstr>Conditional PDF for continuous r.v.s</vt:lpstr>
      <vt:lpstr>Example 6.1f </vt:lpstr>
      <vt:lpstr>Example 6.1f </vt:lpstr>
      <vt:lpstr>Marginal PDF for continuous r.v.s</vt:lpstr>
      <vt:lpstr>Marginal PDF for continuous r.v.s</vt:lpstr>
      <vt:lpstr>Marginal PDF for continuous r.v.s</vt:lpstr>
      <vt:lpstr>Marginal PDF for continuous r.v.s</vt:lpstr>
      <vt:lpstr>PowerPoint 演示文稿</vt:lpstr>
      <vt:lpstr>PowerPoint 演示文稿</vt:lpstr>
      <vt:lpstr>PowerPoint 演示文稿</vt:lpstr>
      <vt:lpstr>PowerPoint 演示文稿</vt:lpstr>
      <vt:lpstr>6.2 Independent Random Variables </vt:lpstr>
      <vt:lpstr>6.2 Independent Random Variables </vt:lpstr>
      <vt:lpstr>6.2 Independent Random Variables </vt:lpstr>
      <vt:lpstr>Example 6.2a  </vt:lpstr>
      <vt:lpstr>Example 6.2b  </vt:lpstr>
      <vt:lpstr>6.3 Common Joint distributions  </vt:lpstr>
      <vt:lpstr>2D Uniform distribution</vt:lpstr>
      <vt:lpstr>Independent uniform random variables</vt:lpstr>
      <vt:lpstr>Example 6.3a Meeting time</vt:lpstr>
      <vt:lpstr>Meeting time</vt:lpstr>
      <vt:lpstr>Example 6.3b  </vt:lpstr>
      <vt:lpstr>Example 6.3b  </vt:lpstr>
      <vt:lpstr>Example 6.3b  </vt:lpstr>
      <vt:lpstr>Example 6.3b  </vt:lpstr>
      <vt:lpstr>Example 6.3b  </vt:lpstr>
      <vt:lpstr>Example 6.3b  </vt:lpstr>
      <vt:lpstr>Buffon’s needle</vt:lpstr>
      <vt:lpstr>Buffon’s needle</vt:lpstr>
      <vt:lpstr>Buffon’s needle</vt:lpstr>
      <vt:lpstr>Buffon’s needle</vt:lpstr>
      <vt:lpstr>Bivariate (2D) Normal distribution</vt:lpstr>
      <vt:lpstr>Bivariate (2D) Normal distribution</vt:lpstr>
      <vt:lpstr>Bivariate (2D) Normal distribution</vt:lpstr>
      <vt:lpstr>Bivariate (2D) Normal distribution</vt:lpstr>
      <vt:lpstr>6.3 Distribution of Function of Bivariate R.V.</vt:lpstr>
      <vt:lpstr>6.3 Distribution of Function of Bivariate R.V.</vt:lpstr>
      <vt:lpstr>6.3 Distribution of Function of Bivariate R.V.</vt:lpstr>
      <vt:lpstr>Example  6.3.a </vt:lpstr>
      <vt:lpstr>PowerPoint 演示文稿</vt:lpstr>
      <vt:lpstr>PowerPoint 演示文稿</vt:lpstr>
      <vt:lpstr>PowerPoint 演示文稿</vt:lpstr>
      <vt:lpstr>Example  6.3.b </vt:lpstr>
      <vt:lpstr>Normal distribution </vt:lpstr>
      <vt:lpstr>PowerPoint 演示文稿</vt:lpstr>
      <vt:lpstr>PowerPoint 演示文稿</vt:lpstr>
      <vt:lpstr>Some examples for distributions of  Z= X+Y </vt:lpstr>
      <vt:lpstr>Some examples of Z= X+Y  </vt:lpstr>
      <vt:lpstr>6.3 Distribution of Function of Bivariate R.V.</vt:lpstr>
      <vt:lpstr>6.3 Distribution of Function of Bivariate R.V.</vt:lpstr>
      <vt:lpstr>6.3 Distribution of Function of Bivariate R.V.</vt:lpstr>
      <vt:lpstr>6.3 Distribution of Function of Bivariate R.V.</vt:lpstr>
      <vt:lpstr>6.3 Distribution of Function of Bivariate R.V. </vt:lpstr>
      <vt:lpstr>6.3 Distribution of Function of Bivariate R.V. </vt:lpstr>
      <vt:lpstr>6.3 Distribution of Function of Bivariate R.V. </vt:lpstr>
      <vt:lpstr>6.4 Joint Distribution of Function of Random Variables</vt:lpstr>
      <vt:lpstr>6.4 Joint Distribution of Function of Random Variables</vt:lpstr>
      <vt:lpstr>6.4 Joint Distribution of Function of Random Variables</vt:lpstr>
      <vt:lpstr>6.4 Joint Distribution of Function of Random Variables</vt:lpstr>
      <vt:lpstr>6.4 Joint Distribution of Function of Random Variables</vt:lpstr>
      <vt:lpstr>6.5 Covariance and correlation</vt:lpstr>
      <vt:lpstr>6.5 Covariance and correlation</vt:lpstr>
      <vt:lpstr>6.5 Covariance and correlation</vt:lpstr>
      <vt:lpstr>6.5 Covariance and correlation</vt:lpstr>
      <vt:lpstr>6.5 Covariance and correlation</vt:lpstr>
      <vt:lpstr>6.5 Covariance and correlation</vt:lpstr>
      <vt:lpstr>6.5 Covariance and correlation</vt:lpstr>
      <vt:lpstr>6.5 Covariance and correlation</vt:lpstr>
      <vt:lpstr>6.5 Covariance and correlation</vt:lpstr>
      <vt:lpstr>6.6 Other numerical features (Summaries) of r.v.s</vt:lpstr>
      <vt:lpstr>6.6 Other numerical features (Summaries) of r.v.s</vt:lpstr>
      <vt:lpstr>6.6 Other numerical features (Summaries) of r.v.s</vt:lpstr>
      <vt:lpstr>6.6 Other numerical features (Summaries) of r.v.s</vt:lpstr>
      <vt:lpstr>6.6 Other numerical features (Summaries) of r.v.s</vt:lpstr>
      <vt:lpstr>6.6 Other numerical features (Summaries) of r.v.s</vt:lpstr>
      <vt:lpstr>6.6 Other numerical features (Summaries) of r.v.s</vt:lpstr>
      <vt:lpstr>6.6 Other numerical features (Summaries) of r.v.s</vt:lpstr>
      <vt:lpstr>6.6 Other numerical features (Summaries) of r.v.s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Jack</cp:lastModifiedBy>
  <cp:revision>1145</cp:revision>
  <dcterms:created xsi:type="dcterms:W3CDTF">2013-01-07T07:20:47Z</dcterms:created>
  <dcterms:modified xsi:type="dcterms:W3CDTF">2021-12-06T09:15:50Z</dcterms:modified>
</cp:coreProperties>
</file>